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sldIdLst>
    <p:sldId id="256" r:id="rId2"/>
    <p:sldId id="533" r:id="rId3"/>
    <p:sldId id="542" r:id="rId4"/>
    <p:sldId id="535" r:id="rId5"/>
    <p:sldId id="543" r:id="rId6"/>
    <p:sldId id="597" r:id="rId7"/>
    <p:sldId id="598" r:id="rId8"/>
    <p:sldId id="602" r:id="rId9"/>
    <p:sldId id="603" r:id="rId10"/>
    <p:sldId id="604" r:id="rId11"/>
    <p:sldId id="605" r:id="rId12"/>
    <p:sldId id="606" r:id="rId13"/>
    <p:sldId id="607" r:id="rId14"/>
    <p:sldId id="544" r:id="rId15"/>
    <p:sldId id="546" r:id="rId16"/>
    <p:sldId id="551" r:id="rId17"/>
    <p:sldId id="552" r:id="rId18"/>
    <p:sldId id="553" r:id="rId19"/>
    <p:sldId id="560" r:id="rId20"/>
    <p:sldId id="566" r:id="rId21"/>
    <p:sldId id="554" r:id="rId22"/>
    <p:sldId id="567" r:id="rId23"/>
    <p:sldId id="568" r:id="rId24"/>
    <p:sldId id="559" r:id="rId25"/>
    <p:sldId id="569" r:id="rId26"/>
    <p:sldId id="698" r:id="rId27"/>
    <p:sldId id="699" r:id="rId28"/>
    <p:sldId id="701" r:id="rId29"/>
    <p:sldId id="702" r:id="rId30"/>
    <p:sldId id="703" r:id="rId31"/>
    <p:sldId id="704" r:id="rId32"/>
    <p:sldId id="705" r:id="rId33"/>
    <p:sldId id="706" r:id="rId34"/>
    <p:sldId id="707" r:id="rId35"/>
    <p:sldId id="708" r:id="rId36"/>
    <p:sldId id="712" r:id="rId37"/>
    <p:sldId id="713" r:id="rId38"/>
    <p:sldId id="714" r:id="rId39"/>
    <p:sldId id="715" r:id="rId40"/>
    <p:sldId id="716" r:id="rId41"/>
    <p:sldId id="718" r:id="rId42"/>
    <p:sldId id="719" r:id="rId43"/>
    <p:sldId id="720" r:id="rId44"/>
    <p:sldId id="722" r:id="rId45"/>
    <p:sldId id="723" r:id="rId46"/>
    <p:sldId id="767" r:id="rId47"/>
    <p:sldId id="765" r:id="rId48"/>
    <p:sldId id="766" r:id="rId49"/>
    <p:sldId id="724" r:id="rId50"/>
    <p:sldId id="725" r:id="rId51"/>
    <p:sldId id="726" r:id="rId52"/>
    <p:sldId id="727" r:id="rId53"/>
    <p:sldId id="728" r:id="rId54"/>
    <p:sldId id="729" r:id="rId55"/>
    <p:sldId id="730" r:id="rId56"/>
    <p:sldId id="731" r:id="rId57"/>
    <p:sldId id="732" r:id="rId58"/>
    <p:sldId id="733" r:id="rId59"/>
    <p:sldId id="734" r:id="rId60"/>
    <p:sldId id="735" r:id="rId61"/>
    <p:sldId id="736" r:id="rId62"/>
    <p:sldId id="737" r:id="rId63"/>
    <p:sldId id="738" r:id="rId64"/>
    <p:sldId id="739" r:id="rId65"/>
    <p:sldId id="740" r:id="rId66"/>
    <p:sldId id="741" r:id="rId67"/>
    <p:sldId id="742" r:id="rId68"/>
    <p:sldId id="743" r:id="rId69"/>
    <p:sldId id="744" r:id="rId70"/>
    <p:sldId id="745" r:id="rId71"/>
    <p:sldId id="746" r:id="rId72"/>
    <p:sldId id="747" r:id="rId73"/>
    <p:sldId id="748" r:id="rId74"/>
    <p:sldId id="749" r:id="rId75"/>
    <p:sldId id="750" r:id="rId76"/>
    <p:sldId id="758" r:id="rId77"/>
    <p:sldId id="759" r:id="rId78"/>
    <p:sldId id="760" r:id="rId79"/>
    <p:sldId id="761" r:id="rId80"/>
    <p:sldId id="762" r:id="rId81"/>
    <p:sldId id="763" r:id="rId82"/>
    <p:sldId id="764" r:id="rId83"/>
    <p:sldId id="751"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2007" autoAdjust="0"/>
  </p:normalViewPr>
  <p:slideViewPr>
    <p:cSldViewPr>
      <p:cViewPr varScale="1">
        <p:scale>
          <a:sx n="67" d="100"/>
          <a:sy n="67" d="100"/>
        </p:scale>
        <p:origin x="780" y="36"/>
      </p:cViewPr>
      <p:guideLst>
        <p:guide orient="horz" pos="2163"/>
        <p:guide pos="2832"/>
      </p:guideLst>
    </p:cSldViewPr>
  </p:slideViewPr>
  <p:notesTextViewPr>
    <p:cViewPr>
      <p:scale>
        <a:sx n="100" d="100"/>
        <a:sy n="100" d="100"/>
      </p:scale>
      <p:origin x="0" y="0"/>
    </p:cViewPr>
  </p:notesTextViewPr>
  <p:sorterViewPr>
    <p:cViewPr>
      <p:scale>
        <a:sx n="66" d="100"/>
        <a:sy n="66" d="100"/>
      </p:scale>
      <p:origin x="0" y="102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tra%20mahdavi\Desktop\New%20Microsoft%20Office%20Excel%20Workshee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tra%20mahdavi\Desktop\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dLbls>
          <c:showLegendKey val="0"/>
          <c:showVal val="0"/>
          <c:showCatName val="0"/>
          <c:showSerName val="0"/>
          <c:showPercent val="0"/>
          <c:showBubbleSize val="0"/>
        </c:dLbls>
        <c:gapWidth val="150"/>
        <c:overlap val="100"/>
        <c:axId val="49169152"/>
        <c:axId val="49170688"/>
      </c:barChart>
      <c:catAx>
        <c:axId val="49169152"/>
        <c:scaling>
          <c:orientation val="minMax"/>
        </c:scaling>
        <c:delete val="0"/>
        <c:axPos val="l"/>
        <c:majorTickMark val="out"/>
        <c:minorTickMark val="none"/>
        <c:tickLblPos val="nextTo"/>
        <c:txPr>
          <a:bodyPr rot="-60000000" spcFirstLastPara="0" vertOverflow="ellipsis" vert="horz" wrap="square" anchor="ctr" anchorCtr="1"/>
          <a:lstStyle/>
          <a:p>
            <a:pPr>
              <a:defRPr lang="en-US" sz="1400" b="1" i="0" u="none" strike="noStrike" kern="1200" baseline="0">
                <a:solidFill>
                  <a:schemeClr val="tx1"/>
                </a:solidFill>
                <a:latin typeface="Times New Roman" panose="02020603050405020304" pitchFamily="18" charset="0"/>
                <a:ea typeface="+mn-ea"/>
                <a:cs typeface="+mn-cs"/>
              </a:defRPr>
            </a:pPr>
            <a:endParaRPr lang="en-US"/>
          </a:p>
        </c:txPr>
        <c:crossAx val="49170688"/>
        <c:crosses val="autoZero"/>
        <c:auto val="1"/>
        <c:lblAlgn val="ctr"/>
        <c:lblOffset val="100"/>
        <c:noMultiLvlLbl val="0"/>
      </c:catAx>
      <c:valAx>
        <c:axId val="49170688"/>
        <c:scaling>
          <c:orientation val="minMax"/>
        </c:scaling>
        <c:delete val="0"/>
        <c:axPos val="b"/>
        <c:majorGridlines/>
        <c:numFmt formatCode="General" sourceLinked="1"/>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49169152"/>
        <c:crosses val="autoZero"/>
        <c:crossBetween val="between"/>
      </c:valAx>
    </c:plotArea>
    <c:legend>
      <c:legendPos val="r"/>
      <c:overlay val="0"/>
      <c:txPr>
        <a:bodyPr rot="0" spcFirstLastPara="0" vertOverflow="ellipsis" vert="horz" wrap="square" anchor="ctr" anchorCtr="1"/>
        <a:lstStyle/>
        <a:p>
          <a:pPr>
            <a:defRPr lang="en-US" sz="1200" b="1"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Sheet1!$B$3</c:f>
              <c:strCache>
                <c:ptCount val="1"/>
                <c:pt idx="0">
                  <c:v>Uncontrolled HTN</c:v>
                </c:pt>
              </c:strCache>
            </c:strRef>
          </c:tx>
          <c:invertIfNegative val="0"/>
          <c:dPt>
            <c:idx val="2"/>
            <c:invertIfNegative val="0"/>
            <c:bubble3D val="0"/>
            <c:spPr>
              <a:solidFill>
                <a:srgbClr val="FFC000"/>
              </a:solidFill>
            </c:spPr>
            <c:extLst>
              <c:ext xmlns:c16="http://schemas.microsoft.com/office/drawing/2014/chart" uri="{C3380CC4-5D6E-409C-BE32-E72D297353CC}">
                <c16:uniqueId val="{00000001-A75A-440F-B537-C6564FCC68AF}"/>
              </c:ext>
            </c:extLst>
          </c:dPt>
          <c:cat>
            <c:strRef>
              <c:f>Sheet1!$A$4:$A$11</c:f>
              <c:strCache>
                <c:ptCount val="8"/>
                <c:pt idx="0">
                  <c:v>USA</c:v>
                </c:pt>
                <c:pt idx="1">
                  <c:v>Canada</c:v>
                </c:pt>
                <c:pt idx="2">
                  <c:v>Iran</c:v>
                </c:pt>
                <c:pt idx="3">
                  <c:v>England</c:v>
                </c:pt>
                <c:pt idx="4">
                  <c:v>Italy</c:v>
                </c:pt>
                <c:pt idx="5">
                  <c:v>Germany</c:v>
                </c:pt>
                <c:pt idx="6">
                  <c:v>Sweden</c:v>
                </c:pt>
                <c:pt idx="7">
                  <c:v>Spain</c:v>
                </c:pt>
              </c:strCache>
            </c:strRef>
          </c:cat>
          <c:val>
            <c:numRef>
              <c:f>Sheet1!$B$4:$B$11</c:f>
              <c:numCache>
                <c:formatCode>General</c:formatCode>
                <c:ptCount val="8"/>
                <c:pt idx="0">
                  <c:v>71</c:v>
                </c:pt>
                <c:pt idx="1">
                  <c:v>83</c:v>
                </c:pt>
                <c:pt idx="2">
                  <c:v>88.3</c:v>
                </c:pt>
                <c:pt idx="3">
                  <c:v>90</c:v>
                </c:pt>
                <c:pt idx="4">
                  <c:v>92</c:v>
                </c:pt>
                <c:pt idx="5">
                  <c:v>93</c:v>
                </c:pt>
                <c:pt idx="6">
                  <c:v>95</c:v>
                </c:pt>
                <c:pt idx="7">
                  <c:v>95</c:v>
                </c:pt>
              </c:numCache>
            </c:numRef>
          </c:val>
          <c:extLst>
            <c:ext xmlns:c16="http://schemas.microsoft.com/office/drawing/2014/chart" uri="{C3380CC4-5D6E-409C-BE32-E72D297353CC}">
              <c16:uniqueId val="{00000002-A75A-440F-B537-C6564FCC68AF}"/>
            </c:ext>
          </c:extLst>
        </c:ser>
        <c:dLbls>
          <c:showLegendKey val="0"/>
          <c:showVal val="0"/>
          <c:showCatName val="0"/>
          <c:showSerName val="0"/>
          <c:showPercent val="0"/>
          <c:showBubbleSize val="0"/>
        </c:dLbls>
        <c:gapWidth val="150"/>
        <c:overlap val="100"/>
        <c:axId val="49195264"/>
        <c:axId val="49201152"/>
      </c:barChart>
      <c:catAx>
        <c:axId val="49195264"/>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en-US" sz="1400" b="0" i="0" u="none" strike="noStrike" kern="1200" baseline="0">
                <a:solidFill>
                  <a:schemeClr val="tx1"/>
                </a:solidFill>
                <a:latin typeface="Times New Roman" panose="02020603050405020304" pitchFamily="18" charset="0"/>
                <a:ea typeface="+mn-ea"/>
                <a:cs typeface="+mn-cs"/>
              </a:defRPr>
            </a:pPr>
            <a:endParaRPr lang="en-US"/>
          </a:p>
        </c:txPr>
        <c:crossAx val="49201152"/>
        <c:crosses val="autoZero"/>
        <c:auto val="1"/>
        <c:lblAlgn val="ctr"/>
        <c:lblOffset val="100"/>
        <c:noMultiLvlLbl val="0"/>
      </c:catAx>
      <c:valAx>
        <c:axId val="49201152"/>
        <c:scaling>
          <c:orientation val="minMax"/>
        </c:scaling>
        <c:delete val="0"/>
        <c:axPos val="b"/>
        <c:majorGridlines/>
        <c:numFmt formatCode="General" sourceLinked="1"/>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49195264"/>
        <c:crosses val="autoZero"/>
        <c:crossBetween val="between"/>
      </c:valAx>
    </c:plotArea>
    <c:legend>
      <c:legendPos val="r"/>
      <c:overlay val="0"/>
      <c:txPr>
        <a:bodyPr rot="0" spcFirstLastPara="0" vertOverflow="ellipsis" vert="horz" wrap="square" anchor="ctr" anchorCtr="1"/>
        <a:lstStyle/>
        <a:p>
          <a:pPr>
            <a:defRPr lang="en-US" sz="120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txPr>
    <a:bodyPr/>
    <a:lstStyle/>
    <a:p>
      <a:pPr>
        <a:defRPr lang="en-US"/>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jpg"/></Relationships>
</file>

<file path=ppt/drawings/drawing1.xml><?xml version="1.0" encoding="utf-8"?>
<c:userShapes xmlns:c="http://schemas.openxmlformats.org/drawingml/2006/chart">
  <cdr:relSizeAnchor xmlns:cdr="http://schemas.openxmlformats.org/drawingml/2006/chartDrawing">
    <cdr:from>
      <cdr:x>0.72426</cdr:x>
      <cdr:y>0.50658</cdr:y>
    </cdr:from>
    <cdr:to>
      <cdr:x>1</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871993" y="4537075"/>
          <a:ext cx="2143125" cy="214312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1E37E-2EC1-41CD-80C6-CABFDAEB5641}" type="slidenum">
              <a:rPr lang="en-US" smtClean="0"/>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BF1A364-E0E1-40CA-9791-B3A42C59CF71}" type="datetimeFigureOut">
              <a:rPr lang="en-US" smtClean="0"/>
              <a:t>5/17/2023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A36C997-B6FC-486F-A5A4-2811C1C0608F}"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F1A364-E0E1-40CA-9791-B3A42C59CF7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6C997-B6FC-486F-A5A4-2811C1C060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F1A364-E0E1-40CA-9791-B3A42C59CF7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6C997-B6FC-486F-A5A4-2811C1C060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BF1A364-E0E1-40CA-9791-B3A42C59CF7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6C997-B6FC-486F-A5A4-2811C1C0608F}"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F1A364-E0E1-40CA-9791-B3A42C59CF71}" type="datetimeFigureOut">
              <a:rPr lang="en-US" smtClean="0"/>
              <a:t>5/17/2023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A36C997-B6FC-486F-A5A4-2811C1C060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F1A364-E0E1-40CA-9791-B3A42C59CF7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6C997-B6FC-486F-A5A4-2811C1C0608F}"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BF1A364-E0E1-40CA-9791-B3A42C59CF71}"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6C997-B6FC-486F-A5A4-2811C1C0608F}"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F1A364-E0E1-40CA-9791-B3A42C59CF71}"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6C997-B6FC-486F-A5A4-2811C1C060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1A364-E0E1-40CA-9791-B3A42C59CF71}"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6C997-B6FC-486F-A5A4-2811C1C060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F1A364-E0E1-40CA-9791-B3A42C59CF7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6C997-B6FC-486F-A5A4-2811C1C0608F}"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F1A364-E0E1-40CA-9791-B3A42C59CF71}" type="datetimeFigureOut">
              <a:rPr lang="en-US" smtClean="0"/>
              <a:t>5/17/2023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A36C997-B6FC-486F-A5A4-2811C1C0608F}"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BF1A364-E0E1-40CA-9791-B3A42C59CF71}" type="datetimeFigureOut">
              <a:rPr lang="en-US" smtClean="0"/>
              <a:t>5/17/2023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A36C997-B6FC-486F-A5A4-2811C1C060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200400"/>
            <a:ext cx="8534400" cy="3352800"/>
          </a:xfrm>
        </p:spPr>
        <p:txBody>
          <a:bodyPr>
            <a:normAutofit/>
          </a:bodyPr>
          <a:lstStyle/>
          <a:p>
            <a:pPr rtl="1"/>
            <a:r>
              <a:rPr lang="en-US" sz="8000" b="1" dirty="0" smtClean="0">
                <a:solidFill>
                  <a:srgbClr val="FF0000"/>
                </a:solidFill>
              </a:rPr>
              <a:t>HTN Burden</a:t>
            </a:r>
          </a:p>
          <a:p>
            <a:pPr rtl="1"/>
            <a:r>
              <a:rPr lang="en-US" sz="1800" b="1" dirty="0" smtClean="0">
                <a:solidFill>
                  <a:srgbClr val="7030A0"/>
                </a:solidFill>
              </a:rPr>
              <a:t>SM </a:t>
            </a:r>
            <a:r>
              <a:rPr lang="en-US" sz="1800" b="1" dirty="0" err="1" smtClean="0">
                <a:solidFill>
                  <a:srgbClr val="7030A0"/>
                </a:solidFill>
              </a:rPr>
              <a:t>Gatmiri</a:t>
            </a:r>
            <a:r>
              <a:rPr lang="en-US" sz="1800" b="1" dirty="0" smtClean="0">
                <a:solidFill>
                  <a:srgbClr val="7030A0"/>
                </a:solidFill>
              </a:rPr>
              <a:t> MD, Nephrologist,  Associate Prof. IKHC, TUMSNRC</a:t>
            </a:r>
          </a:p>
          <a:p>
            <a:r>
              <a:rPr lang="en-US" sz="1800" b="1" dirty="0" smtClean="0">
                <a:solidFill>
                  <a:srgbClr val="7030A0"/>
                </a:solidFill>
              </a:rPr>
              <a:t>Center of Excellence in Nephrology</a:t>
            </a:r>
            <a:endParaRPr lang="en-US" sz="4800" b="1" dirty="0">
              <a:solidFill>
                <a:srgbClr val="FF0000"/>
              </a:solidFill>
            </a:endParaRPr>
          </a:p>
          <a:p>
            <a:r>
              <a:rPr lang="en-US" sz="4800" b="1" dirty="0" smtClean="0">
                <a:solidFill>
                  <a:srgbClr val="FF0000"/>
                </a:solidFill>
              </a:rPr>
              <a:t>2023</a:t>
            </a:r>
            <a:endParaRPr lang="en-US" sz="1800" b="1" dirty="0" smtClean="0">
              <a:solidFill>
                <a:srgbClr val="7030A0"/>
              </a:solidFill>
            </a:endParaRPr>
          </a:p>
        </p:txBody>
      </p:sp>
      <p:sp>
        <p:nvSpPr>
          <p:cNvPr id="2" name="Title 1"/>
          <p:cNvSpPr>
            <a:spLocks noGrp="1"/>
          </p:cNvSpPr>
          <p:nvPr>
            <p:ph type="ctrTitle"/>
          </p:nvPr>
        </p:nvSpPr>
        <p:spPr/>
        <p:txBody>
          <a:bodyPr>
            <a:normAutofit/>
          </a:bodyPr>
          <a:lstStyle/>
          <a:p>
            <a:pPr algn="r"/>
            <a:r>
              <a:rPr sz="4400" b="1" dirty="0" smtClean="0">
                <a:solidFill>
                  <a:srgbClr val="FFFF00"/>
                </a:solidFill>
              </a:rPr>
              <a:t>In The Name of God</a:t>
            </a:r>
            <a:endParaRPr lang="en-US" sz="4400" b="1" dirty="0">
              <a:solidFill>
                <a:srgbClr val="FFFF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
            <a:ext cx="3352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69379"/>
            <a:ext cx="2143125" cy="2143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2892" y="457200"/>
            <a:ext cx="5528308" cy="6096000"/>
          </a:xfrm>
        </p:spPr>
        <p:txBody>
          <a:bodyPr>
            <a:noAutofit/>
          </a:bodyPr>
          <a:lstStyle/>
          <a:p>
            <a:pPr marL="0" indent="0">
              <a:buNone/>
            </a:pPr>
            <a:r>
              <a:rPr lang="en-US" sz="4400" b="1" dirty="0">
                <a:sym typeface="+mn-ea"/>
              </a:rPr>
              <a:t>She searched MEDLINE &amp; </a:t>
            </a:r>
            <a:r>
              <a:rPr lang="en-US" sz="4400" b="1" dirty="0" smtClean="0">
                <a:sym typeface="+mn-ea"/>
              </a:rPr>
              <a:t>… from </a:t>
            </a:r>
            <a:r>
              <a:rPr lang="en-US" sz="4400" b="1" dirty="0">
                <a:solidFill>
                  <a:srgbClr val="FF0000"/>
                </a:solidFill>
                <a:sym typeface="+mn-ea"/>
              </a:rPr>
              <a:t>2001 to </a:t>
            </a:r>
            <a:r>
              <a:rPr lang="en-US" sz="4400" b="1" dirty="0" smtClean="0">
                <a:solidFill>
                  <a:srgbClr val="FF0000"/>
                </a:solidFill>
                <a:sym typeface="+mn-ea"/>
              </a:rPr>
              <a:t>2014</a:t>
            </a:r>
            <a:r>
              <a:rPr lang="en-US" sz="4400" b="1" dirty="0" smtClean="0">
                <a:sym typeface="+mn-ea"/>
              </a:rPr>
              <a:t> &amp; </a:t>
            </a:r>
            <a:r>
              <a:rPr lang="en-US" sz="4400" b="1" dirty="0">
                <a:sym typeface="+mn-ea"/>
              </a:rPr>
              <a:t>applied sex-age-specific prevalence of HTN </a:t>
            </a:r>
            <a:r>
              <a:rPr lang="en-US" sz="4400" b="1" dirty="0" smtClean="0">
                <a:sym typeface="+mn-ea"/>
              </a:rPr>
              <a:t>&amp;</a:t>
            </a:r>
            <a:endParaRPr lang="en-US" sz="4400" b="1" dirty="0">
              <a:sym typeface="+mn-ea"/>
            </a:endParaRPr>
          </a:p>
          <a:p>
            <a:pPr marL="0" indent="0">
              <a:buNone/>
            </a:pPr>
            <a:r>
              <a:rPr lang="en-US" sz="4400" b="1" dirty="0">
                <a:sym typeface="+mn-ea"/>
              </a:rPr>
              <a:t>Evaluate proportions of </a:t>
            </a:r>
            <a:r>
              <a:rPr lang="en-US" sz="4400" b="1" dirty="0">
                <a:solidFill>
                  <a:srgbClr val="FF0000"/>
                </a:solidFill>
                <a:sym typeface="+mn-ea"/>
              </a:rPr>
              <a:t>awareness</a:t>
            </a:r>
            <a:r>
              <a:rPr lang="en-US" sz="4400" b="1" dirty="0">
                <a:sym typeface="+mn-ea"/>
              </a:rPr>
              <a:t>, </a:t>
            </a:r>
            <a:r>
              <a:rPr lang="en-US" sz="4400" b="1" dirty="0">
                <a:solidFill>
                  <a:srgbClr val="FF0000"/>
                </a:solidFill>
                <a:sym typeface="+mn-ea"/>
              </a:rPr>
              <a:t>treatment </a:t>
            </a:r>
            <a:r>
              <a:rPr lang="en-US" sz="4400" b="1" dirty="0">
                <a:sym typeface="+mn-ea"/>
              </a:rPr>
              <a:t>&amp;</a:t>
            </a:r>
            <a:r>
              <a:rPr lang="en-US" sz="4400" b="1" dirty="0" smtClean="0">
                <a:sym typeface="+mn-ea"/>
              </a:rPr>
              <a:t> </a:t>
            </a:r>
            <a:r>
              <a:rPr lang="en-US" sz="4400" b="1" dirty="0" smtClean="0">
                <a:solidFill>
                  <a:srgbClr val="FF0000"/>
                </a:solidFill>
                <a:sym typeface="+mn-ea"/>
              </a:rPr>
              <a:t>control</a:t>
            </a:r>
            <a:r>
              <a:rPr lang="en-US" sz="4400" b="1" dirty="0" smtClean="0">
                <a:sym typeface="+mn-ea"/>
              </a:rPr>
              <a:t>.</a:t>
            </a:r>
            <a:endParaRPr lang="en-US" sz="4400" b="1" dirty="0"/>
          </a:p>
          <a:p>
            <a:pPr marL="0" indent="0">
              <a:buNone/>
            </a:pPr>
            <a:endParaRPr lang="en-US" sz="4400" b="1" dirty="0"/>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919" y="3810001"/>
            <a:ext cx="2819400" cy="2819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1" y="228600"/>
            <a:ext cx="7010400" cy="6346191"/>
          </a:xfrm>
        </p:spPr>
        <p:txBody>
          <a:bodyPr>
            <a:noAutofit/>
          </a:bodyPr>
          <a:lstStyle/>
          <a:p>
            <a:pPr marL="0" indent="0">
              <a:buNone/>
            </a:pPr>
            <a:r>
              <a:rPr lang="en-US" sz="3600" b="1" dirty="0" smtClean="0">
                <a:gradFill>
                  <a:gsLst>
                    <a:gs pos="0">
                      <a:srgbClr val="012D86"/>
                    </a:gs>
                    <a:gs pos="100000">
                      <a:srgbClr val="0E2557"/>
                    </a:gs>
                  </a:gsLst>
                  <a:lin scaled="0"/>
                </a:gradFill>
                <a:sym typeface="+mn-ea"/>
              </a:rPr>
              <a:t>She </a:t>
            </a:r>
            <a:r>
              <a:rPr lang="en-US" sz="3600" b="1" dirty="0">
                <a:gradFill>
                  <a:gsLst>
                    <a:gs pos="0">
                      <a:srgbClr val="012D86"/>
                    </a:gs>
                    <a:gs pos="100000">
                      <a:srgbClr val="0E2557"/>
                    </a:gs>
                  </a:gsLst>
                  <a:lin scaled="0"/>
                </a:gradFill>
                <a:sym typeface="+mn-ea"/>
              </a:rPr>
              <a:t>estimated 29.8% </a:t>
            </a:r>
            <a:r>
              <a:rPr lang="en-US" sz="1400" b="1" dirty="0">
                <a:gradFill>
                  <a:gsLst>
                    <a:gs pos="0">
                      <a:srgbClr val="012D86"/>
                    </a:gs>
                    <a:gs pos="100000">
                      <a:srgbClr val="0E2557"/>
                    </a:gs>
                  </a:gsLst>
                  <a:lin scaled="0"/>
                </a:gradFill>
                <a:sym typeface="+mn-ea"/>
              </a:rPr>
              <a:t>(95% confidence interval 29.6–30.0%)</a:t>
            </a:r>
            <a:r>
              <a:rPr lang="en-US" sz="3600" b="1" dirty="0">
                <a:gradFill>
                  <a:gsLst>
                    <a:gs pos="0">
                      <a:srgbClr val="012D86"/>
                    </a:gs>
                    <a:gs pos="100000">
                      <a:srgbClr val="0E2557"/>
                    </a:gs>
                  </a:gsLst>
                  <a:lin scaled="0"/>
                </a:gradFill>
                <a:sym typeface="+mn-ea"/>
              </a:rPr>
              <a:t> of the world's adult population in 2010 had </a:t>
            </a:r>
            <a:r>
              <a:rPr lang="en-US" sz="3600" b="1" dirty="0" smtClean="0">
                <a:gradFill>
                  <a:gsLst>
                    <a:gs pos="0">
                      <a:srgbClr val="012D86"/>
                    </a:gs>
                    <a:gs pos="100000">
                      <a:srgbClr val="0E2557"/>
                    </a:gs>
                  </a:gsLst>
                  <a:lin scaled="0"/>
                </a:gradFill>
                <a:sym typeface="+mn-ea"/>
              </a:rPr>
              <a:t>HTN.</a:t>
            </a:r>
            <a:endParaRPr lang="en-US" sz="3600" b="1" dirty="0">
              <a:gradFill>
                <a:gsLst>
                  <a:gs pos="0">
                    <a:srgbClr val="012D86"/>
                  </a:gs>
                  <a:gs pos="100000">
                    <a:srgbClr val="0E2557"/>
                  </a:gs>
                </a:gsLst>
                <a:lin scaled="0"/>
              </a:gradFill>
              <a:sym typeface="+mn-ea"/>
            </a:endParaRPr>
          </a:p>
          <a:p>
            <a:pPr marL="0" indent="0">
              <a:buNone/>
            </a:pPr>
            <a:endParaRPr lang="en-US" sz="3600" b="1" dirty="0">
              <a:gradFill>
                <a:gsLst>
                  <a:gs pos="0">
                    <a:srgbClr val="012D86"/>
                  </a:gs>
                  <a:gs pos="100000">
                    <a:srgbClr val="0E2557"/>
                  </a:gs>
                </a:gsLst>
                <a:lin scaled="0"/>
              </a:gradFill>
              <a:sym typeface="+mn-ea"/>
            </a:endParaRPr>
          </a:p>
          <a:p>
            <a:pPr marL="0" indent="0">
              <a:buNone/>
            </a:pPr>
            <a:r>
              <a:rPr lang="en-US" sz="3600" b="1" dirty="0">
                <a:gradFill>
                  <a:gsLst>
                    <a:gs pos="0">
                      <a:srgbClr val="012D86"/>
                    </a:gs>
                    <a:gs pos="100000">
                      <a:srgbClr val="0E2557"/>
                    </a:gs>
                  </a:gsLst>
                  <a:lin scaled="0"/>
                </a:gradFill>
                <a:sym typeface="+mn-ea"/>
              </a:rPr>
              <a:t>The estimated total number of people with HTN in 2010 was </a:t>
            </a:r>
          </a:p>
          <a:p>
            <a:pPr marL="0" indent="0">
              <a:buNone/>
            </a:pPr>
            <a:r>
              <a:rPr lang="en-US" sz="3600" b="1" dirty="0">
                <a:solidFill>
                  <a:srgbClr val="FF0000"/>
                </a:solidFill>
                <a:sym typeface="+mn-ea"/>
              </a:rPr>
              <a:t>1.33 billion</a:t>
            </a:r>
            <a:r>
              <a:rPr lang="en-US" sz="3600" b="1" dirty="0">
                <a:gradFill>
                  <a:gsLst>
                    <a:gs pos="0">
                      <a:srgbClr val="012D86"/>
                    </a:gs>
                    <a:gs pos="100000">
                      <a:srgbClr val="0E2557"/>
                    </a:gs>
                  </a:gsLst>
                  <a:lin scaled="0"/>
                </a:gradFill>
                <a:sym typeface="+mn-ea"/>
              </a:rPr>
              <a:t> </a:t>
            </a:r>
            <a:r>
              <a:rPr lang="en-US" sz="1600" b="1" dirty="0">
                <a:gradFill>
                  <a:gsLst>
                    <a:gs pos="0">
                      <a:srgbClr val="012D86"/>
                    </a:gs>
                    <a:gs pos="100000">
                      <a:srgbClr val="0E2557"/>
                    </a:gs>
                  </a:gsLst>
                  <a:lin scaled="0"/>
                </a:gradFill>
                <a:sym typeface="+mn-ea"/>
              </a:rPr>
              <a:t>(1.32–1.34 billion)</a:t>
            </a:r>
            <a:r>
              <a:rPr lang="en-US" sz="3600" b="1" dirty="0">
                <a:gradFill>
                  <a:gsLst>
                    <a:gs pos="0">
                      <a:srgbClr val="012D86"/>
                    </a:gs>
                    <a:gs pos="100000">
                      <a:srgbClr val="0E2557"/>
                    </a:gs>
                  </a:gsLst>
                  <a:lin scaled="0"/>
                </a:gradFill>
                <a:sym typeface="+mn-ea"/>
              </a:rPr>
              <a:t>; </a:t>
            </a:r>
          </a:p>
          <a:p>
            <a:pPr marL="914400" lvl="2" indent="0">
              <a:buNone/>
            </a:pPr>
            <a:r>
              <a:rPr lang="en-US" sz="2330" b="1" dirty="0">
                <a:solidFill>
                  <a:srgbClr val="FF0000"/>
                </a:solidFill>
                <a:sym typeface="+mn-ea"/>
              </a:rPr>
              <a:t>346 million</a:t>
            </a:r>
            <a:r>
              <a:rPr lang="en-US" sz="2330" b="1" dirty="0">
                <a:gradFill>
                  <a:gsLst>
                    <a:gs pos="0">
                      <a:srgbClr val="012D86"/>
                    </a:gs>
                    <a:gs pos="100000">
                      <a:srgbClr val="0E2557"/>
                    </a:gs>
                  </a:gsLst>
                  <a:lin scaled="0"/>
                </a:gradFill>
                <a:sym typeface="+mn-ea"/>
              </a:rPr>
              <a:t> </a:t>
            </a:r>
            <a:r>
              <a:rPr lang="en-US" sz="830" b="1" dirty="0">
                <a:gradFill>
                  <a:gsLst>
                    <a:gs pos="0">
                      <a:srgbClr val="012D86"/>
                    </a:gs>
                    <a:gs pos="100000">
                      <a:srgbClr val="0E2557"/>
                    </a:gs>
                  </a:gsLst>
                  <a:lin scaled="0"/>
                </a:gradFill>
                <a:sym typeface="+mn-ea"/>
              </a:rPr>
              <a:t>(336–356 million)</a:t>
            </a:r>
            <a:r>
              <a:rPr lang="en-US" sz="2330" b="1" dirty="0">
                <a:gradFill>
                  <a:gsLst>
                    <a:gs pos="0">
                      <a:srgbClr val="012D86"/>
                    </a:gs>
                    <a:gs pos="100000">
                      <a:srgbClr val="0E2557"/>
                    </a:gs>
                  </a:gsLst>
                  <a:lin scaled="0"/>
                </a:gradFill>
                <a:sym typeface="+mn-ea"/>
              </a:rPr>
              <a:t> in high-income &amp;</a:t>
            </a:r>
          </a:p>
          <a:p>
            <a:pPr marL="914400" lvl="2" indent="0">
              <a:buNone/>
            </a:pPr>
            <a:r>
              <a:rPr lang="en-US" sz="2330" b="1" dirty="0">
                <a:solidFill>
                  <a:srgbClr val="FF0000"/>
                </a:solidFill>
                <a:sym typeface="+mn-ea"/>
              </a:rPr>
              <a:t>985 million</a:t>
            </a:r>
            <a:r>
              <a:rPr lang="en-US" sz="2330" b="1" dirty="0">
                <a:gradFill>
                  <a:gsLst>
                    <a:gs pos="0">
                      <a:srgbClr val="012D86"/>
                    </a:gs>
                    <a:gs pos="100000">
                      <a:srgbClr val="0E2557"/>
                    </a:gs>
                  </a:gsLst>
                  <a:lin scaled="0"/>
                </a:gradFill>
                <a:sym typeface="+mn-ea"/>
              </a:rPr>
              <a:t> </a:t>
            </a:r>
            <a:r>
              <a:rPr lang="en-US" sz="750" b="1" dirty="0">
                <a:gradFill>
                  <a:gsLst>
                    <a:gs pos="0">
                      <a:srgbClr val="012D86"/>
                    </a:gs>
                    <a:gs pos="100000">
                      <a:srgbClr val="0E2557"/>
                    </a:gs>
                  </a:gsLst>
                  <a:lin scaled="0"/>
                </a:gradFill>
                <a:sym typeface="+mn-ea"/>
              </a:rPr>
              <a:t>(977–994 million)</a:t>
            </a:r>
            <a:r>
              <a:rPr lang="en-US" sz="2330" b="1" dirty="0">
                <a:gradFill>
                  <a:gsLst>
                    <a:gs pos="0">
                      <a:srgbClr val="012D86"/>
                    </a:gs>
                    <a:gs pos="100000">
                      <a:srgbClr val="0E2557"/>
                    </a:gs>
                  </a:gsLst>
                  <a:lin scaled="0"/>
                </a:gradFill>
                <a:sym typeface="+mn-ea"/>
              </a:rPr>
              <a:t> in low- &amp; middle-income countries.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6230" y="231775"/>
            <a:ext cx="6922770" cy="5788025"/>
          </a:xfrm>
        </p:spPr>
        <p:txBody>
          <a:bodyPr>
            <a:noAutofit/>
          </a:bodyPr>
          <a:lstStyle/>
          <a:p>
            <a:pPr marL="0" indent="0">
              <a:buNone/>
            </a:pPr>
            <a:r>
              <a:rPr lang="en-US" sz="3200" b="1" dirty="0">
                <a:gradFill>
                  <a:gsLst>
                    <a:gs pos="0">
                      <a:srgbClr val="012D86"/>
                    </a:gs>
                    <a:gs pos="100000">
                      <a:srgbClr val="0E2557"/>
                    </a:gs>
                  </a:gsLst>
                  <a:lin scaled="0"/>
                </a:gradFill>
                <a:sym typeface="+mn-ea"/>
              </a:rPr>
              <a:t>From </a:t>
            </a:r>
            <a:r>
              <a:rPr lang="en-US" sz="3200" b="1" dirty="0">
                <a:solidFill>
                  <a:srgbClr val="FF0000"/>
                </a:solidFill>
                <a:sym typeface="+mn-ea"/>
              </a:rPr>
              <a:t>2000 to 2010</a:t>
            </a:r>
            <a:r>
              <a:rPr lang="en-US" sz="3200" b="1" dirty="0">
                <a:gradFill>
                  <a:gsLst>
                    <a:gs pos="0">
                      <a:srgbClr val="012D86"/>
                    </a:gs>
                    <a:gs pos="100000">
                      <a:srgbClr val="0E2557"/>
                    </a:gs>
                  </a:gsLst>
                  <a:lin scaled="0"/>
                </a:gradFill>
                <a:sym typeface="+mn-ea"/>
              </a:rPr>
              <a:t>, age-standardized prevalence of HTN </a:t>
            </a:r>
            <a:r>
              <a:rPr lang="en-US" sz="3200" b="1" dirty="0">
                <a:solidFill>
                  <a:srgbClr val="FF0000"/>
                </a:solidFill>
                <a:sym typeface="+mn-ea"/>
              </a:rPr>
              <a:t>increased by 2.5%</a:t>
            </a:r>
            <a:r>
              <a:rPr lang="en-US" sz="3200" b="1" dirty="0">
                <a:gradFill>
                  <a:gsLst>
                    <a:gs pos="0">
                      <a:srgbClr val="012D86"/>
                    </a:gs>
                    <a:gs pos="100000">
                      <a:srgbClr val="0E2557"/>
                    </a:gs>
                  </a:gsLst>
                  <a:lin scaled="0"/>
                </a:gradFill>
                <a:sym typeface="+mn-ea"/>
              </a:rPr>
              <a:t>, and the number of people with HTN increased by 354 million. </a:t>
            </a:r>
          </a:p>
          <a:p>
            <a:pPr marL="0" indent="0">
              <a:buNone/>
            </a:pPr>
            <a:r>
              <a:rPr lang="en-US" sz="3200" b="1" dirty="0">
                <a:gradFill>
                  <a:gsLst>
                    <a:gs pos="0">
                      <a:srgbClr val="012D86"/>
                    </a:gs>
                    <a:gs pos="100000">
                      <a:srgbClr val="0E2557"/>
                    </a:gs>
                  </a:gsLst>
                  <a:lin scaled="0"/>
                </a:gradFill>
                <a:sym typeface="+mn-ea"/>
              </a:rPr>
              <a:t>From these</a:t>
            </a:r>
            <a:r>
              <a:rPr lang="en-US" sz="3200" b="1" dirty="0">
                <a:solidFill>
                  <a:srgbClr val="FF0000"/>
                </a:solidFill>
                <a:sym typeface="+mn-ea"/>
              </a:rPr>
              <a:t> </a:t>
            </a:r>
            <a:r>
              <a:rPr lang="en-US" sz="3200" b="1" dirty="0">
                <a:gradFill>
                  <a:gsLst>
                    <a:gs pos="0">
                      <a:srgbClr val="012D86"/>
                    </a:gs>
                    <a:gs pos="100000">
                      <a:srgbClr val="0E2557"/>
                    </a:gs>
                  </a:gsLst>
                  <a:lin scaled="0"/>
                </a:gradFill>
                <a:sym typeface="+mn-ea"/>
              </a:rPr>
              <a:t>in 2010</a:t>
            </a:r>
          </a:p>
          <a:p>
            <a:pPr marL="457200" lvl="1" indent="0">
              <a:buNone/>
            </a:pPr>
            <a:r>
              <a:rPr lang="en-US" b="1" dirty="0">
                <a:gradFill>
                  <a:gsLst>
                    <a:gs pos="0">
                      <a:srgbClr val="E30000"/>
                    </a:gs>
                    <a:gs pos="100000">
                      <a:srgbClr val="760303"/>
                    </a:gs>
                  </a:gsLst>
                  <a:lin scaled="0"/>
                </a:gradFill>
                <a:sym typeface="+mn-ea"/>
              </a:rPr>
              <a:t>43.5% (43.1–44.0%) has </a:t>
            </a:r>
            <a:r>
              <a:rPr lang="en-US" b="1" dirty="0">
                <a:solidFill>
                  <a:srgbClr val="FF0000"/>
                </a:solidFill>
                <a:sym typeface="+mn-ea"/>
              </a:rPr>
              <a:t>awareness</a:t>
            </a:r>
            <a:endParaRPr lang="en-US" b="1" dirty="0">
              <a:gradFill>
                <a:gsLst>
                  <a:gs pos="0">
                    <a:srgbClr val="E30000"/>
                  </a:gs>
                  <a:gs pos="100000">
                    <a:srgbClr val="760303"/>
                  </a:gs>
                </a:gsLst>
                <a:lin scaled="0"/>
              </a:gradFill>
              <a:sym typeface="+mn-ea"/>
            </a:endParaRPr>
          </a:p>
          <a:p>
            <a:pPr marL="457200" lvl="1" indent="0">
              <a:buNone/>
            </a:pPr>
            <a:r>
              <a:rPr lang="en-US" b="1" dirty="0">
                <a:gradFill>
                  <a:gsLst>
                    <a:gs pos="0">
                      <a:srgbClr val="E30000"/>
                    </a:gs>
                    <a:gs pos="100000">
                      <a:srgbClr val="760303"/>
                    </a:gs>
                  </a:gsLst>
                  <a:lin scaled="0"/>
                </a:gradFill>
                <a:sym typeface="+mn-ea"/>
              </a:rPr>
              <a:t>33.8% (33.3–34.2%) will to </a:t>
            </a:r>
            <a:r>
              <a:rPr lang="en-US" b="1" dirty="0">
                <a:solidFill>
                  <a:srgbClr val="FF0000"/>
                </a:solidFill>
                <a:sym typeface="+mn-ea"/>
              </a:rPr>
              <a:t>treatment </a:t>
            </a:r>
            <a:r>
              <a:rPr lang="en-US" b="1" dirty="0">
                <a:gradFill>
                  <a:gsLst>
                    <a:gs pos="0">
                      <a:srgbClr val="E30000"/>
                    </a:gs>
                    <a:gs pos="100000">
                      <a:srgbClr val="760303"/>
                    </a:gs>
                  </a:gsLst>
                  <a:lin scaled="0"/>
                </a:gradFill>
                <a:sym typeface="+mn-ea"/>
              </a:rPr>
              <a:t>, and </a:t>
            </a:r>
          </a:p>
          <a:p>
            <a:pPr marL="457200" lvl="1" indent="0">
              <a:buNone/>
            </a:pPr>
            <a:r>
              <a:rPr lang="en-US" b="1" dirty="0">
                <a:gradFill>
                  <a:gsLst>
                    <a:gs pos="0">
                      <a:srgbClr val="E30000"/>
                    </a:gs>
                    <a:gs pos="100000">
                      <a:srgbClr val="760303"/>
                    </a:gs>
                  </a:gsLst>
                  <a:lin scaled="0"/>
                </a:gradFill>
                <a:sym typeface="+mn-ea"/>
              </a:rPr>
              <a:t>12.3% (12.1–12.6%) has </a:t>
            </a:r>
            <a:r>
              <a:rPr lang="en-US" b="1" dirty="0" err="1">
                <a:solidFill>
                  <a:srgbClr val="FF0000"/>
                </a:solidFill>
                <a:sym typeface="+mn-ea"/>
              </a:rPr>
              <a:t>controled</a:t>
            </a:r>
            <a:r>
              <a:rPr lang="en-US" b="1" dirty="0">
                <a:solidFill>
                  <a:srgbClr val="FF0000"/>
                </a:solidFill>
                <a:sym typeface="+mn-ea"/>
              </a:rPr>
              <a:t> HTN</a:t>
            </a:r>
            <a:r>
              <a:rPr lang="en-US" b="1" dirty="0">
                <a:gradFill>
                  <a:gsLst>
                    <a:gs pos="0">
                      <a:srgbClr val="E30000"/>
                    </a:gs>
                    <a:gs pos="100000">
                      <a:srgbClr val="760303"/>
                    </a:gs>
                  </a:gsLst>
                  <a:lin scaled="0"/>
                </a:gradFill>
                <a:sym typeface="+mn-ea"/>
              </a:rPr>
              <a:t>. </a:t>
            </a:r>
          </a:p>
          <a:p>
            <a:pPr marL="0" indent="0">
              <a:buNone/>
            </a:pPr>
            <a:endParaRPr lang="en-US" sz="3200" b="1" dirty="0">
              <a:gradFill>
                <a:gsLst>
                  <a:gs pos="0">
                    <a:srgbClr val="012D86"/>
                  </a:gs>
                  <a:gs pos="100000">
                    <a:srgbClr val="0E2557"/>
                  </a:gs>
                </a:gsLst>
                <a:lin scaled="0"/>
              </a:gradFill>
              <a:sym typeface="+mn-ea"/>
            </a:endParaRPr>
          </a:p>
          <a:p>
            <a:pPr marL="0" indent="0">
              <a:buNone/>
            </a:pPr>
            <a:r>
              <a:rPr lang="en-US" sz="3200" b="1" dirty="0">
                <a:gradFill>
                  <a:gsLst>
                    <a:gs pos="0">
                      <a:srgbClr val="012D86"/>
                    </a:gs>
                    <a:gs pos="100000">
                      <a:srgbClr val="0E2557"/>
                    </a:gs>
                  </a:gsLst>
                  <a:lin scaled="0"/>
                </a:gradFill>
                <a:sym typeface="+mn-ea"/>
              </a:rPr>
              <a:t>Proportion of HTN control was </a:t>
            </a:r>
          </a:p>
          <a:p>
            <a:pPr marL="0" indent="0">
              <a:buNone/>
            </a:pPr>
            <a:r>
              <a:rPr lang="en-US" sz="3200" b="1" dirty="0">
                <a:solidFill>
                  <a:srgbClr val="FF0000"/>
                </a:solidFill>
                <a:sym typeface="+mn-ea"/>
              </a:rPr>
              <a:t>27.7%</a:t>
            </a:r>
            <a:r>
              <a:rPr lang="en-US" sz="3200" b="1" dirty="0">
                <a:gradFill>
                  <a:gsLst>
                    <a:gs pos="0">
                      <a:srgbClr val="012D86"/>
                    </a:gs>
                    <a:gs pos="100000">
                      <a:srgbClr val="0E2557"/>
                    </a:gs>
                  </a:gsLst>
                  <a:lin scaled="0"/>
                </a:gradFill>
                <a:sym typeface="+mn-ea"/>
              </a:rPr>
              <a:t> </a:t>
            </a:r>
            <a:r>
              <a:rPr lang="en-US" sz="1600" b="1" dirty="0">
                <a:gradFill>
                  <a:gsLst>
                    <a:gs pos="0">
                      <a:srgbClr val="012D86"/>
                    </a:gs>
                    <a:gs pos="100000">
                      <a:srgbClr val="0E2557"/>
                    </a:gs>
                  </a:gsLst>
                  <a:lin scaled="0"/>
                </a:gradFill>
                <a:sym typeface="+mn-ea"/>
              </a:rPr>
              <a:t>(27.0–28.3%)</a:t>
            </a:r>
            <a:r>
              <a:rPr lang="en-US" sz="3200" b="1" dirty="0">
                <a:gradFill>
                  <a:gsLst>
                    <a:gs pos="0">
                      <a:srgbClr val="012D86"/>
                    </a:gs>
                    <a:gs pos="100000">
                      <a:srgbClr val="0E2557"/>
                    </a:gs>
                  </a:gsLst>
                  <a:lin scaled="0"/>
                </a:gradFill>
                <a:sym typeface="+mn-ea"/>
              </a:rPr>
              <a:t> in </a:t>
            </a:r>
            <a:r>
              <a:rPr lang="en-US" sz="3200" b="1" dirty="0">
                <a:solidFill>
                  <a:srgbClr val="FF0000"/>
                </a:solidFill>
                <a:sym typeface="+mn-ea"/>
              </a:rPr>
              <a:t>high-income</a:t>
            </a:r>
            <a:r>
              <a:rPr lang="en-US" sz="3200" b="1" dirty="0">
                <a:gradFill>
                  <a:gsLst>
                    <a:gs pos="0">
                      <a:srgbClr val="012D86"/>
                    </a:gs>
                    <a:gs pos="100000">
                      <a:srgbClr val="0E2557"/>
                    </a:gs>
                  </a:gsLst>
                  <a:lin scaled="0"/>
                </a:gradFill>
                <a:sym typeface="+mn-ea"/>
              </a:rPr>
              <a:t> &amp;</a:t>
            </a:r>
          </a:p>
          <a:p>
            <a:pPr marL="0" indent="0">
              <a:buNone/>
            </a:pPr>
            <a:r>
              <a:rPr lang="en-US" sz="3200" b="1" dirty="0">
                <a:solidFill>
                  <a:srgbClr val="FF0000"/>
                </a:solidFill>
                <a:sym typeface="+mn-ea"/>
              </a:rPr>
              <a:t>6.9% </a:t>
            </a:r>
            <a:r>
              <a:rPr lang="en-US" sz="1600" b="1" dirty="0">
                <a:gradFill>
                  <a:gsLst>
                    <a:gs pos="0">
                      <a:srgbClr val="012D86"/>
                    </a:gs>
                    <a:gs pos="100000">
                      <a:srgbClr val="0E2557"/>
                    </a:gs>
                  </a:gsLst>
                  <a:lin scaled="0"/>
                </a:gradFill>
                <a:sym typeface="+mn-ea"/>
              </a:rPr>
              <a:t>(6.7–7.1%)</a:t>
            </a:r>
            <a:r>
              <a:rPr lang="en-US" sz="3200" b="1" dirty="0">
                <a:gradFill>
                  <a:gsLst>
                    <a:gs pos="0">
                      <a:srgbClr val="012D86"/>
                    </a:gs>
                    <a:gs pos="100000">
                      <a:srgbClr val="0E2557"/>
                    </a:gs>
                  </a:gsLst>
                  <a:lin scaled="0"/>
                </a:gradFill>
                <a:sym typeface="+mn-ea"/>
              </a:rPr>
              <a:t> in l</a:t>
            </a:r>
            <a:r>
              <a:rPr lang="en-US" sz="3200" b="1" dirty="0">
                <a:solidFill>
                  <a:srgbClr val="FF0000"/>
                </a:solidFill>
                <a:sym typeface="+mn-ea"/>
              </a:rPr>
              <a:t>ow- &amp; middle-income</a:t>
            </a:r>
            <a:r>
              <a:rPr lang="en-US" sz="3200" b="1" dirty="0">
                <a:gradFill>
                  <a:gsLst>
                    <a:gs pos="0">
                      <a:srgbClr val="012D86"/>
                    </a:gs>
                    <a:gs pos="100000">
                      <a:srgbClr val="0E2557"/>
                    </a:gs>
                  </a:gsLst>
                  <a:lin scaled="0"/>
                </a:gradFill>
                <a:sym typeface="+mn-ea"/>
              </a:rPr>
              <a:t> countries.</a:t>
            </a:r>
            <a:endParaRPr lang="en-US" sz="3200" b="1" dirty="0">
              <a:gradFill>
                <a:gsLst>
                  <a:gs pos="0">
                    <a:srgbClr val="012D86"/>
                  </a:gs>
                  <a:gs pos="100000">
                    <a:srgbClr val="0E2557"/>
                  </a:gs>
                </a:gsLst>
                <a:lin scaled="0"/>
              </a:gradFill>
            </a:endParaRPr>
          </a:p>
          <a:p>
            <a:pPr marL="0" indent="0">
              <a:buNone/>
            </a:pPr>
            <a:endParaRPr lang="en-US" sz="3200" b="1" dirty="0">
              <a:gradFill>
                <a:gsLst>
                  <a:gs pos="0">
                    <a:srgbClr val="012D86"/>
                  </a:gs>
                  <a:gs pos="100000">
                    <a:srgbClr val="0E2557"/>
                  </a:gs>
                </a:gsLst>
                <a:lin scaled="0"/>
              </a:gradFill>
            </a:endParaRPr>
          </a:p>
          <a:p>
            <a:endParaRPr lang="en-US" sz="3200" b="1" dirty="0">
              <a:gradFill>
                <a:gsLst>
                  <a:gs pos="0">
                    <a:srgbClr val="012D86"/>
                  </a:gs>
                  <a:gs pos="100000">
                    <a:srgbClr val="0E2557"/>
                  </a:gs>
                </a:gsLst>
                <a:lin scaled="0"/>
              </a:gra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4491" y="344805"/>
            <a:ext cx="7026910" cy="6153150"/>
          </a:xfrm>
        </p:spPr>
        <p:txBody>
          <a:bodyPr>
            <a:normAutofit fontScale="82500" lnSpcReduction="20000"/>
          </a:bodyPr>
          <a:lstStyle/>
          <a:p>
            <a:pPr marL="0" indent="0">
              <a:buNone/>
            </a:pPr>
            <a:r>
              <a:rPr lang="en-US" sz="7200" b="1" dirty="0">
                <a:solidFill>
                  <a:srgbClr val="FF0000"/>
                </a:solidFill>
                <a:sym typeface="+mn-ea"/>
              </a:rPr>
              <a:t>Conclusions</a:t>
            </a:r>
            <a:r>
              <a:rPr lang="en-US" sz="4000" b="1" dirty="0">
                <a:solidFill>
                  <a:srgbClr val="FF0000"/>
                </a:solidFill>
                <a:sym typeface="+mn-ea"/>
              </a:rPr>
              <a:t> </a:t>
            </a:r>
            <a:endParaRPr lang="en-US" sz="4000" b="1" dirty="0">
              <a:solidFill>
                <a:srgbClr val="FF0000"/>
              </a:solidFill>
            </a:endParaRPr>
          </a:p>
          <a:p>
            <a:pPr marL="0" indent="0">
              <a:buNone/>
            </a:pPr>
            <a:endParaRPr lang="en-US" sz="4000" b="1" dirty="0">
              <a:solidFill>
                <a:srgbClr val="FF0000"/>
              </a:solidFill>
            </a:endParaRPr>
          </a:p>
          <a:p>
            <a:pPr marL="457200" lvl="1" indent="0">
              <a:buNone/>
            </a:pPr>
            <a:r>
              <a:rPr lang="en-US" sz="4000" b="1" dirty="0">
                <a:gradFill>
                  <a:gsLst>
                    <a:gs pos="0">
                      <a:srgbClr val="7B32B2"/>
                    </a:gs>
                    <a:gs pos="100000">
                      <a:srgbClr val="401A5D"/>
                    </a:gs>
                  </a:gsLst>
                  <a:lin scaled="0"/>
                </a:gradFill>
                <a:sym typeface="+mn-ea"/>
              </a:rPr>
              <a:t>Prevention &amp; treatment of HTN </a:t>
            </a:r>
            <a:r>
              <a:rPr lang="en-US" sz="4000" b="1" dirty="0">
                <a:solidFill>
                  <a:srgbClr val="FF0000"/>
                </a:solidFill>
                <a:sym typeface="+mn-ea"/>
              </a:rPr>
              <a:t>should remain</a:t>
            </a:r>
          </a:p>
          <a:p>
            <a:pPr marL="457200" lvl="1" indent="0">
              <a:buNone/>
            </a:pPr>
            <a:r>
              <a:rPr lang="en-US" sz="4000" b="1" dirty="0">
                <a:solidFill>
                  <a:srgbClr val="FF0000"/>
                </a:solidFill>
                <a:sym typeface="+mn-ea"/>
              </a:rPr>
              <a:t> </a:t>
            </a:r>
          </a:p>
          <a:p>
            <a:pPr marL="457200" lvl="1" indent="0" algn="ctr">
              <a:buNone/>
            </a:pPr>
            <a:r>
              <a:rPr lang="en-US" sz="6000" b="1" dirty="0">
                <a:solidFill>
                  <a:srgbClr val="FF0000"/>
                </a:solidFill>
                <a:sym typeface="+mn-ea"/>
              </a:rPr>
              <a:t>A global health priority</a:t>
            </a:r>
            <a:r>
              <a:rPr lang="en-US" sz="4000" b="1" dirty="0">
                <a:gradFill>
                  <a:gsLst>
                    <a:gs pos="0">
                      <a:srgbClr val="7B32B2"/>
                    </a:gs>
                    <a:gs pos="100000">
                      <a:srgbClr val="401A5D"/>
                    </a:gs>
                  </a:gsLst>
                  <a:lin scaled="0"/>
                </a:gradFill>
                <a:sym typeface="+mn-ea"/>
              </a:rPr>
              <a:t> </a:t>
            </a:r>
          </a:p>
          <a:p>
            <a:pPr marL="457200" lvl="1" indent="0" algn="ctr">
              <a:buNone/>
            </a:pPr>
            <a:r>
              <a:rPr lang="en-US" sz="4000" b="1" dirty="0">
                <a:gradFill>
                  <a:gsLst>
                    <a:gs pos="0">
                      <a:srgbClr val="7B32B2"/>
                    </a:gs>
                    <a:gs pos="100000">
                      <a:srgbClr val="401A5D"/>
                    </a:gs>
                  </a:gsLst>
                  <a:lin scaled="0"/>
                </a:gradFill>
                <a:sym typeface="+mn-ea"/>
              </a:rPr>
              <a:t>due to </a:t>
            </a:r>
          </a:p>
          <a:p>
            <a:pPr marL="1371600" lvl="3" indent="0">
              <a:buNone/>
            </a:pPr>
            <a:endParaRPr lang="en-US" sz="3330" b="1" dirty="0">
              <a:solidFill>
                <a:srgbClr val="FF0000"/>
              </a:solidFill>
              <a:sym typeface="+mn-ea"/>
            </a:endParaRPr>
          </a:p>
          <a:p>
            <a:pPr marL="1097280" lvl="2" indent="0">
              <a:buNone/>
            </a:pPr>
            <a:r>
              <a:rPr lang="en-US" sz="3330" b="1" dirty="0">
                <a:solidFill>
                  <a:srgbClr val="FF0000"/>
                </a:solidFill>
                <a:sym typeface="+mn-ea"/>
              </a:rPr>
              <a:t>High prevalence</a:t>
            </a:r>
            <a:r>
              <a:rPr lang="en-US" sz="3330" b="1" dirty="0">
                <a:gradFill>
                  <a:gsLst>
                    <a:gs pos="0">
                      <a:srgbClr val="7B32B2"/>
                    </a:gs>
                    <a:gs pos="100000">
                      <a:srgbClr val="401A5D"/>
                    </a:gs>
                  </a:gsLst>
                  <a:lin scaled="0"/>
                </a:gradFill>
                <a:sym typeface="+mn-ea"/>
              </a:rPr>
              <a:t> &amp;</a:t>
            </a:r>
          </a:p>
          <a:p>
            <a:pPr marL="1097280" lvl="2" indent="0">
              <a:buNone/>
            </a:pPr>
            <a:r>
              <a:rPr lang="en-US" sz="3330" b="1" dirty="0">
                <a:gradFill>
                  <a:gsLst>
                    <a:gs pos="0">
                      <a:srgbClr val="7B32B2"/>
                    </a:gs>
                    <a:gs pos="100000">
                      <a:srgbClr val="401A5D"/>
                    </a:gs>
                  </a:gsLst>
                  <a:lin scaled="0"/>
                </a:gradFill>
                <a:sym typeface="+mn-ea"/>
              </a:rPr>
              <a:t>L</a:t>
            </a:r>
            <a:r>
              <a:rPr lang="en-US" sz="3330" b="1" dirty="0">
                <a:solidFill>
                  <a:srgbClr val="FF0000"/>
                </a:solidFill>
                <a:sym typeface="+mn-ea"/>
              </a:rPr>
              <a:t>ow control </a:t>
            </a:r>
            <a:r>
              <a:rPr lang="en-US" sz="3330" b="1" dirty="0">
                <a:gradFill>
                  <a:gsLst>
                    <a:gs pos="0">
                      <a:srgbClr val="7B32B2"/>
                    </a:gs>
                    <a:gs pos="100000">
                      <a:srgbClr val="401A5D"/>
                    </a:gs>
                  </a:gsLst>
                  <a:lin scaled="0"/>
                </a:gradFill>
                <a:sym typeface="+mn-ea"/>
              </a:rPr>
              <a:t>rate globally, espe</a:t>
            </a:r>
            <a:r>
              <a:rPr lang="en-US" sz="3330" b="1" dirty="0">
                <a:solidFill>
                  <a:srgbClr val="FF0000"/>
                </a:solidFill>
                <a:sym typeface="+mn-ea"/>
              </a:rPr>
              <a:t>cially in low- and middle-income countries</a:t>
            </a:r>
            <a:r>
              <a:rPr lang="en-US" sz="3330" b="1" dirty="0">
                <a:gradFill>
                  <a:gsLst>
                    <a:gs pos="0">
                      <a:srgbClr val="7B32B2"/>
                    </a:gs>
                    <a:gs pos="100000">
                      <a:srgbClr val="401A5D"/>
                    </a:gs>
                  </a:gsLst>
                  <a:lin scaled="0"/>
                </a:gradFill>
                <a:sym typeface="+mn-ea"/>
              </a:rPr>
              <a:t>.</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2944043"/>
            <a:ext cx="2143125" cy="2143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b="1" dirty="0">
                <a:solidFill>
                  <a:srgbClr val="C00000"/>
                </a:solidFill>
              </a:rPr>
              <a:t>Global Burden of </a:t>
            </a:r>
            <a:r>
              <a:rPr lang="en-US" b="1" dirty="0" smtClean="0">
                <a:solidFill>
                  <a:srgbClr val="C00000"/>
                </a:solidFill>
              </a:rPr>
              <a:t>HTN</a:t>
            </a:r>
            <a:r>
              <a:rPr lang="en-US" dirty="0"/>
              <a:t/>
            </a:r>
            <a:br>
              <a:rPr lang="en-US" dirty="0"/>
            </a:br>
            <a:r>
              <a:rPr lang="en-US" sz="3100" dirty="0"/>
              <a:t>T</a:t>
            </a:r>
            <a:r>
              <a:rPr lang="en-US" sz="3100" dirty="0" smtClean="0"/>
              <a:t>he Lancet </a:t>
            </a:r>
            <a:r>
              <a:rPr lang="en-US" sz="1600" dirty="0" smtClean="0"/>
              <a:t>Volume </a:t>
            </a:r>
            <a:r>
              <a:rPr lang="en-US" sz="1600" dirty="0"/>
              <a:t>365, Issue 9455, 15 January 2005, Pages 217-223</a:t>
            </a:r>
          </a:p>
        </p:txBody>
      </p:sp>
      <p:sp>
        <p:nvSpPr>
          <p:cNvPr id="3" name="Content Placeholder 2"/>
          <p:cNvSpPr>
            <a:spLocks noGrp="1"/>
          </p:cNvSpPr>
          <p:nvPr>
            <p:ph sz="quarter" idx="1"/>
          </p:nvPr>
        </p:nvSpPr>
        <p:spPr/>
        <p:txBody>
          <a:bodyPr>
            <a:noAutofit/>
          </a:bodyPr>
          <a:lstStyle/>
          <a:p>
            <a:pPr marL="0" indent="0">
              <a:buNone/>
            </a:pPr>
            <a:r>
              <a:rPr lang="en-US" sz="4400" b="1" dirty="0" smtClean="0">
                <a:solidFill>
                  <a:srgbClr val="7030A0"/>
                </a:solidFill>
                <a:sym typeface="+mn-ea"/>
              </a:rPr>
              <a:t>Pooling </a:t>
            </a:r>
            <a:r>
              <a:rPr lang="en-US" sz="4400" b="1" dirty="0">
                <a:solidFill>
                  <a:srgbClr val="7030A0"/>
                </a:solidFill>
                <a:sym typeface="+mn-ea"/>
              </a:rPr>
              <a:t>data from different regions of the world </a:t>
            </a:r>
            <a:r>
              <a:rPr lang="en-US" sz="4400" b="1" dirty="0" smtClean="0">
                <a:solidFill>
                  <a:srgbClr val="FF0000"/>
                </a:solidFill>
                <a:sym typeface="+mn-ea"/>
              </a:rPr>
              <a:t>estimate </a:t>
            </a:r>
            <a:r>
              <a:rPr lang="en-US" sz="4400" b="1" dirty="0">
                <a:solidFill>
                  <a:srgbClr val="FF0000"/>
                </a:solidFill>
                <a:sym typeface="+mn-ea"/>
              </a:rPr>
              <a:t>the overall prevalence &amp; absolute burden of </a:t>
            </a:r>
            <a:r>
              <a:rPr lang="en-US" sz="4400" b="1" dirty="0" smtClean="0">
                <a:solidFill>
                  <a:srgbClr val="FF0000"/>
                </a:solidFill>
                <a:sym typeface="+mn-ea"/>
              </a:rPr>
              <a:t>HTN </a:t>
            </a:r>
            <a:r>
              <a:rPr lang="en-US" sz="4400" b="1" dirty="0">
                <a:solidFill>
                  <a:srgbClr val="7030A0"/>
                </a:solidFill>
                <a:sym typeface="+mn-ea"/>
              </a:rPr>
              <a:t>in </a:t>
            </a:r>
            <a:r>
              <a:rPr lang="en-US" sz="4400" b="1" dirty="0">
                <a:solidFill>
                  <a:srgbClr val="FF0000"/>
                </a:solidFill>
                <a:sym typeface="+mn-ea"/>
              </a:rPr>
              <a:t>2000</a:t>
            </a:r>
            <a:r>
              <a:rPr lang="en-US" sz="4400" b="1" dirty="0">
                <a:solidFill>
                  <a:srgbClr val="7030A0"/>
                </a:solidFill>
                <a:sym typeface="+mn-ea"/>
              </a:rPr>
              <a:t>, and to </a:t>
            </a:r>
            <a:r>
              <a:rPr lang="en-US" sz="4400" b="1" dirty="0">
                <a:solidFill>
                  <a:srgbClr val="FF0000"/>
                </a:solidFill>
                <a:sym typeface="+mn-ea"/>
              </a:rPr>
              <a:t>estimate</a:t>
            </a:r>
            <a:r>
              <a:rPr lang="en-US" sz="4400" b="1" dirty="0">
                <a:solidFill>
                  <a:srgbClr val="7030A0"/>
                </a:solidFill>
                <a:sym typeface="+mn-ea"/>
              </a:rPr>
              <a:t> the </a:t>
            </a:r>
            <a:r>
              <a:rPr lang="en-US" sz="4400" b="1" dirty="0">
                <a:solidFill>
                  <a:srgbClr val="FF0000"/>
                </a:solidFill>
                <a:sym typeface="+mn-ea"/>
              </a:rPr>
              <a:t>global burden in 2025</a:t>
            </a:r>
            <a:r>
              <a:rPr lang="en-US" sz="4400" b="1" dirty="0">
                <a:solidFill>
                  <a:srgbClr val="7030A0"/>
                </a:solidFill>
                <a:sym typeface="+mn-ea"/>
              </a:rPr>
              <a:t>.</a:t>
            </a:r>
            <a:endParaRPr lang="en-US" sz="4400" b="1" dirty="0">
              <a:solidFill>
                <a:srgbClr val="7030A0"/>
              </a:solidFill>
            </a:endParaRPr>
          </a:p>
          <a:p>
            <a:pPr marL="0" indent="0">
              <a:buNone/>
            </a:pPr>
            <a:endParaRPr lang="en-US" sz="4400" b="1" dirty="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318" y="4724400"/>
            <a:ext cx="1905000" cy="190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70" y="198755"/>
            <a:ext cx="7110730" cy="1410970"/>
          </a:xfrm>
        </p:spPr>
        <p:txBody>
          <a:bodyPr>
            <a:noAutofit/>
          </a:bodyPr>
          <a:lstStyle/>
          <a:p>
            <a:pPr algn="l"/>
            <a:r>
              <a:rPr lang="en-US" sz="3600" b="1" dirty="0" smtClean="0">
                <a:solidFill>
                  <a:srgbClr val="7030A0"/>
                </a:solidFill>
                <a:sym typeface="+mn-ea"/>
              </a:rPr>
              <a:t>Published </a:t>
            </a:r>
            <a:r>
              <a:rPr lang="en-US" sz="3600" b="1" dirty="0">
                <a:solidFill>
                  <a:srgbClr val="7030A0"/>
                </a:solidFill>
                <a:sym typeface="+mn-ea"/>
              </a:rPr>
              <a:t>literature from 1980, to </a:t>
            </a:r>
            <a:r>
              <a:rPr lang="en-US" sz="3600" b="1" dirty="0" smtClean="0">
                <a:solidFill>
                  <a:srgbClr val="7030A0"/>
                </a:solidFill>
                <a:sym typeface="+mn-ea"/>
              </a:rPr>
              <a:t>2002 was evaluated</a:t>
            </a:r>
            <a:r>
              <a:rPr lang="en-US" sz="3600" b="1" dirty="0">
                <a:solidFill>
                  <a:srgbClr val="7030A0"/>
                </a:solidFill>
                <a:sym typeface="+mn-ea"/>
              </a:rPr>
              <a:t> </a:t>
            </a:r>
            <a:endParaRPr lang="en-US" sz="3600" b="1" dirty="0" smtClean="0">
              <a:solidFill>
                <a:srgbClr val="C00000"/>
              </a:solidFill>
            </a:endParaRPr>
          </a:p>
        </p:txBody>
      </p:sp>
      <p:sp>
        <p:nvSpPr>
          <p:cNvPr id="3" name="Content Placeholder 2"/>
          <p:cNvSpPr>
            <a:spLocks noGrp="1"/>
          </p:cNvSpPr>
          <p:nvPr>
            <p:ph sz="quarter" idx="1"/>
          </p:nvPr>
        </p:nvSpPr>
        <p:spPr>
          <a:xfrm>
            <a:off x="538480" y="1701165"/>
            <a:ext cx="8148320" cy="4775835"/>
          </a:xfrm>
        </p:spPr>
        <p:txBody>
          <a:bodyPr>
            <a:noAutofit/>
          </a:bodyPr>
          <a:lstStyle/>
          <a:p>
            <a:pPr marL="0" indent="0">
              <a:buNone/>
            </a:pPr>
            <a:r>
              <a:rPr lang="en-US" sz="4400" b="1" dirty="0" smtClean="0">
                <a:solidFill>
                  <a:srgbClr val="C00000"/>
                </a:solidFill>
                <a:sym typeface="+mn-ea"/>
              </a:rPr>
              <a:t>Results</a:t>
            </a:r>
            <a:r>
              <a:rPr lang="en-US" sz="4400" b="1" dirty="0">
                <a:solidFill>
                  <a:srgbClr val="7030A0"/>
                </a:solidFill>
              </a:rPr>
              <a:t> </a:t>
            </a:r>
            <a:endParaRPr lang="en-US" sz="4400" b="1" dirty="0" smtClean="0">
              <a:solidFill>
                <a:srgbClr val="7030A0"/>
              </a:solidFill>
            </a:endParaRPr>
          </a:p>
          <a:p>
            <a:pPr marL="0" indent="0">
              <a:buNone/>
            </a:pPr>
            <a:r>
              <a:rPr lang="en-US" sz="4400" b="1" dirty="0" smtClean="0">
                <a:solidFill>
                  <a:srgbClr val="FF0000"/>
                </a:solidFill>
              </a:rPr>
              <a:t>26·4</a:t>
            </a:r>
            <a:r>
              <a:rPr lang="en-US" sz="4400" b="1" dirty="0">
                <a:solidFill>
                  <a:srgbClr val="7030A0"/>
                </a:solidFill>
              </a:rPr>
              <a:t>% </a:t>
            </a:r>
            <a:r>
              <a:rPr lang="en-US" sz="2000" b="1" dirty="0">
                <a:solidFill>
                  <a:srgbClr val="7030A0"/>
                </a:solidFill>
              </a:rPr>
              <a:t>(95% CI 26·0–26·8%) </a:t>
            </a:r>
            <a:r>
              <a:rPr lang="en-US" sz="4400" b="1" dirty="0">
                <a:solidFill>
                  <a:srgbClr val="7030A0"/>
                </a:solidFill>
              </a:rPr>
              <a:t>of the adult population in </a:t>
            </a:r>
            <a:r>
              <a:rPr lang="en-US" sz="4400" b="1" dirty="0">
                <a:solidFill>
                  <a:srgbClr val="FF0000"/>
                </a:solidFill>
              </a:rPr>
              <a:t>2000</a:t>
            </a:r>
            <a:r>
              <a:rPr lang="en-US" sz="4400" b="1" dirty="0">
                <a:solidFill>
                  <a:srgbClr val="7030A0"/>
                </a:solidFill>
              </a:rPr>
              <a:t> had </a:t>
            </a:r>
            <a:r>
              <a:rPr lang="en-US" sz="4400" b="1" dirty="0" smtClean="0">
                <a:solidFill>
                  <a:srgbClr val="FF0000"/>
                </a:solidFill>
              </a:rPr>
              <a:t>HTN</a:t>
            </a:r>
            <a:r>
              <a:rPr lang="en-US" sz="4400" b="1" dirty="0" smtClean="0">
                <a:solidFill>
                  <a:srgbClr val="7030A0"/>
                </a:solidFill>
              </a:rPr>
              <a:t> </a:t>
            </a:r>
          </a:p>
          <a:p>
            <a:pPr marL="0" indent="0">
              <a:buNone/>
            </a:pPr>
            <a:r>
              <a:rPr lang="en-US" sz="4400" b="1" dirty="0">
                <a:solidFill>
                  <a:srgbClr val="7030A0"/>
                </a:solidFill>
              </a:rPr>
              <a:t>&amp; </a:t>
            </a:r>
          </a:p>
          <a:p>
            <a:pPr marL="0" indent="0">
              <a:buNone/>
            </a:pPr>
            <a:r>
              <a:rPr lang="en-US" sz="3600" b="1" u="sng" dirty="0">
                <a:solidFill>
                  <a:srgbClr val="FF0000"/>
                </a:solidFill>
              </a:rPr>
              <a:t>29·2</a:t>
            </a:r>
            <a:r>
              <a:rPr lang="en-US" sz="3600" b="1" u="sng" dirty="0">
                <a:solidFill>
                  <a:srgbClr val="7030A0"/>
                </a:solidFill>
              </a:rPr>
              <a:t>% </a:t>
            </a:r>
            <a:r>
              <a:rPr lang="en-US" sz="1600" b="1" u="sng" dirty="0">
                <a:solidFill>
                  <a:srgbClr val="7030A0"/>
                </a:solidFill>
              </a:rPr>
              <a:t>(28·8–29·7%) </a:t>
            </a:r>
            <a:r>
              <a:rPr lang="en-US" sz="3600" b="1" u="sng" dirty="0">
                <a:solidFill>
                  <a:srgbClr val="7030A0"/>
                </a:solidFill>
              </a:rPr>
              <a:t>were projected </a:t>
            </a:r>
            <a:r>
              <a:rPr lang="en-US" sz="3600" b="1" u="sng" dirty="0" smtClean="0">
                <a:solidFill>
                  <a:srgbClr val="7030A0"/>
                </a:solidFill>
              </a:rPr>
              <a:t>to</a:t>
            </a:r>
          </a:p>
          <a:p>
            <a:pPr marL="0" indent="0">
              <a:buNone/>
            </a:pPr>
            <a:r>
              <a:rPr lang="en-US" sz="3600" b="1" u="sng" dirty="0" smtClean="0">
                <a:solidFill>
                  <a:srgbClr val="7030A0"/>
                </a:solidFill>
              </a:rPr>
              <a:t> </a:t>
            </a:r>
            <a:r>
              <a:rPr lang="en-US" sz="3600" b="1" u="sng" dirty="0">
                <a:solidFill>
                  <a:srgbClr val="7030A0"/>
                </a:solidFill>
              </a:rPr>
              <a:t>have this condition by </a:t>
            </a:r>
            <a:r>
              <a:rPr lang="en-US" sz="3600" b="1" u="sng" dirty="0">
                <a:solidFill>
                  <a:srgbClr val="FF0000"/>
                </a:solidFill>
              </a:rPr>
              <a:t>2025</a:t>
            </a:r>
            <a:r>
              <a:rPr lang="en-US" sz="3600" b="1" u="sng" dirty="0">
                <a:solidFill>
                  <a:srgbClr val="7030A0"/>
                </a:solidFill>
              </a:rPr>
              <a:t>.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657600"/>
            <a:ext cx="2143125" cy="21431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8382000" cy="6096000"/>
          </a:xfrm>
        </p:spPr>
        <p:txBody>
          <a:bodyPr>
            <a:noAutofit/>
          </a:bodyPr>
          <a:lstStyle/>
          <a:p>
            <a:pPr marL="0" indent="0">
              <a:buNone/>
            </a:pPr>
            <a:r>
              <a:rPr lang="en-US" sz="4800" b="1" dirty="0">
                <a:solidFill>
                  <a:srgbClr val="7030A0"/>
                </a:solidFill>
              </a:rPr>
              <a:t>The estimated </a:t>
            </a:r>
            <a:r>
              <a:rPr lang="en-US" sz="4800" b="1" dirty="0">
                <a:solidFill>
                  <a:srgbClr val="FF0000"/>
                </a:solidFill>
              </a:rPr>
              <a:t>total number </a:t>
            </a:r>
            <a:r>
              <a:rPr lang="en-US" sz="4800" b="1" dirty="0">
                <a:solidFill>
                  <a:srgbClr val="7030A0"/>
                </a:solidFill>
              </a:rPr>
              <a:t>of adults with </a:t>
            </a:r>
            <a:r>
              <a:rPr lang="en-US" sz="4800" b="1" dirty="0" smtClean="0">
                <a:solidFill>
                  <a:srgbClr val="7030A0"/>
                </a:solidFill>
              </a:rPr>
              <a:t>HTN </a:t>
            </a:r>
            <a:r>
              <a:rPr lang="en-US" sz="4800" b="1" dirty="0">
                <a:solidFill>
                  <a:srgbClr val="7030A0"/>
                </a:solidFill>
              </a:rPr>
              <a:t>in </a:t>
            </a:r>
            <a:r>
              <a:rPr lang="en-US" sz="4800" b="1" dirty="0">
                <a:solidFill>
                  <a:srgbClr val="FF0000"/>
                </a:solidFill>
              </a:rPr>
              <a:t>2000</a:t>
            </a:r>
            <a:r>
              <a:rPr lang="en-US" sz="4800" b="1" dirty="0">
                <a:solidFill>
                  <a:srgbClr val="7030A0"/>
                </a:solidFill>
              </a:rPr>
              <a:t> was </a:t>
            </a:r>
            <a:r>
              <a:rPr lang="en-US" sz="4800" b="1" dirty="0">
                <a:solidFill>
                  <a:srgbClr val="FF0000"/>
                </a:solidFill>
              </a:rPr>
              <a:t>972 million </a:t>
            </a:r>
            <a:r>
              <a:rPr lang="en-US" sz="2000" b="1" dirty="0">
                <a:solidFill>
                  <a:srgbClr val="7030A0"/>
                </a:solidFill>
              </a:rPr>
              <a:t>(957–987 million); </a:t>
            </a:r>
            <a:endParaRPr lang="en-US" sz="2000" b="1" dirty="0" smtClean="0">
              <a:solidFill>
                <a:srgbClr val="7030A0"/>
              </a:solidFill>
            </a:endParaRPr>
          </a:p>
          <a:p>
            <a:pPr marL="822960" lvl="3" indent="0">
              <a:buNone/>
            </a:pPr>
            <a:r>
              <a:rPr lang="en-US" sz="4200" b="1" dirty="0" smtClean="0">
                <a:solidFill>
                  <a:srgbClr val="FF0000"/>
                </a:solidFill>
              </a:rPr>
              <a:t>333 </a:t>
            </a:r>
            <a:r>
              <a:rPr lang="en-US" sz="4200" b="1" dirty="0">
                <a:solidFill>
                  <a:srgbClr val="FF0000"/>
                </a:solidFill>
              </a:rPr>
              <a:t>million </a:t>
            </a:r>
            <a:r>
              <a:rPr lang="en-US" sz="1800" b="1" dirty="0">
                <a:solidFill>
                  <a:srgbClr val="7030A0"/>
                </a:solidFill>
              </a:rPr>
              <a:t>(329–336 million) </a:t>
            </a:r>
            <a:r>
              <a:rPr lang="en-US" sz="4200" b="1" dirty="0">
                <a:solidFill>
                  <a:srgbClr val="7030A0"/>
                </a:solidFill>
              </a:rPr>
              <a:t>in economically developed countries </a:t>
            </a:r>
            <a:r>
              <a:rPr lang="en-US" sz="4200" b="1" dirty="0" smtClean="0">
                <a:solidFill>
                  <a:srgbClr val="7030A0"/>
                </a:solidFill>
              </a:rPr>
              <a:t>&amp; </a:t>
            </a:r>
          </a:p>
          <a:p>
            <a:pPr marL="822960" lvl="3" indent="0">
              <a:buNone/>
            </a:pPr>
            <a:r>
              <a:rPr lang="en-US" sz="4200" b="1" dirty="0" smtClean="0">
                <a:solidFill>
                  <a:srgbClr val="FF0000"/>
                </a:solidFill>
              </a:rPr>
              <a:t>639 </a:t>
            </a:r>
            <a:r>
              <a:rPr lang="en-US" sz="4200" b="1" dirty="0">
                <a:solidFill>
                  <a:srgbClr val="FF0000"/>
                </a:solidFill>
              </a:rPr>
              <a:t>million </a:t>
            </a:r>
            <a:r>
              <a:rPr lang="en-US" sz="1400" b="1" dirty="0">
                <a:solidFill>
                  <a:srgbClr val="7030A0"/>
                </a:solidFill>
              </a:rPr>
              <a:t>(625–654 million) </a:t>
            </a:r>
            <a:r>
              <a:rPr lang="en-US" sz="4200" b="1" dirty="0">
                <a:solidFill>
                  <a:srgbClr val="7030A0"/>
                </a:solidFill>
              </a:rPr>
              <a:t>in economically developing countries. </a:t>
            </a:r>
            <a:endParaRPr lang="en-US" sz="3000" dirty="0"/>
          </a:p>
        </p:txBody>
      </p:sp>
      <p:pic>
        <p:nvPicPr>
          <p:cNvPr id="4" name="Picture 3"/>
          <p:cNvPicPr>
            <a:picLocks noChangeAspect="1"/>
          </p:cNvPicPr>
          <p:nvPr/>
        </p:nvPicPr>
        <p:blipFill>
          <a:blip r:embed="rId2"/>
          <a:stretch>
            <a:fillRect/>
          </a:stretch>
        </p:blipFill>
        <p:spPr>
          <a:xfrm>
            <a:off x="7190082" y="18288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082" y="3810000"/>
            <a:ext cx="1887243" cy="188724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6934200" cy="5638800"/>
          </a:xfrm>
        </p:spPr>
        <p:txBody>
          <a:bodyPr>
            <a:noAutofit/>
          </a:bodyPr>
          <a:lstStyle/>
          <a:p>
            <a:pPr marL="0" indent="0">
              <a:buNone/>
            </a:pPr>
            <a:r>
              <a:rPr lang="en-US" sz="6000" b="1" dirty="0">
                <a:solidFill>
                  <a:srgbClr val="7030A0"/>
                </a:solidFill>
              </a:rPr>
              <a:t>The nu</a:t>
            </a:r>
            <a:r>
              <a:rPr lang="en-US" sz="6000" b="1" dirty="0">
                <a:solidFill>
                  <a:srgbClr val="FF0000"/>
                </a:solidFill>
              </a:rPr>
              <a:t>mber of adults with </a:t>
            </a:r>
            <a:r>
              <a:rPr lang="en-US" sz="6000" b="1" dirty="0" smtClean="0">
                <a:solidFill>
                  <a:srgbClr val="FF0000"/>
                </a:solidFill>
              </a:rPr>
              <a:t>HTN </a:t>
            </a:r>
            <a:r>
              <a:rPr lang="en-US" sz="6000" b="1" dirty="0">
                <a:solidFill>
                  <a:srgbClr val="FF0000"/>
                </a:solidFill>
              </a:rPr>
              <a:t>in 2025 </a:t>
            </a:r>
            <a:r>
              <a:rPr lang="en-US" sz="6000" b="1" dirty="0">
                <a:solidFill>
                  <a:srgbClr val="7030A0"/>
                </a:solidFill>
              </a:rPr>
              <a:t>was predicted to increase by about 60% to a total of </a:t>
            </a:r>
            <a:r>
              <a:rPr lang="en-US" sz="6000" b="1" dirty="0">
                <a:solidFill>
                  <a:srgbClr val="FF0000"/>
                </a:solidFill>
              </a:rPr>
              <a:t>1·56 billion </a:t>
            </a:r>
            <a:r>
              <a:rPr lang="en-US" sz="3600" b="1" dirty="0">
                <a:solidFill>
                  <a:srgbClr val="FF0000"/>
                </a:solidFill>
              </a:rPr>
              <a:t>(1·54–1·58 billion</a:t>
            </a:r>
            <a:r>
              <a:rPr lang="en-US" sz="3600" b="1" dirty="0" smtClean="0">
                <a:solidFill>
                  <a:srgbClr val="FF0000"/>
                </a:solidFill>
              </a:rPr>
              <a:t>).</a:t>
            </a:r>
            <a:endParaRPr lang="en-US" sz="3600" b="1" dirty="0">
              <a:solidFill>
                <a:srgbClr val="FF0000"/>
              </a:solidFill>
            </a:endParaRPr>
          </a:p>
        </p:txBody>
      </p:sp>
      <p:pic>
        <p:nvPicPr>
          <p:cNvPr id="4" name="Picture 3"/>
          <p:cNvPicPr>
            <a:picLocks noChangeAspect="1"/>
          </p:cNvPicPr>
          <p:nvPr/>
        </p:nvPicPr>
        <p:blipFill>
          <a:blip r:embed="rId2"/>
          <a:stretch>
            <a:fillRect/>
          </a:stretch>
        </p:blipFill>
        <p:spPr>
          <a:xfrm>
            <a:off x="7239000" y="1524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5" y="4495800"/>
            <a:ext cx="2143125" cy="2143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2849562"/>
          </a:xfrm>
        </p:spPr>
        <p:txBody>
          <a:bodyPr>
            <a:normAutofit fontScale="90000"/>
          </a:bodyPr>
          <a:lstStyle/>
          <a:p>
            <a:r>
              <a:rPr lang="en-US" dirty="0" smtClean="0"/>
              <a:t>JAMA </a:t>
            </a:r>
            <a:r>
              <a:rPr lang="en-US" sz="2000" dirty="0" smtClean="0"/>
              <a:t>January </a:t>
            </a:r>
            <a:r>
              <a:rPr lang="en-US" sz="2000" dirty="0"/>
              <a:t>10, 2017</a:t>
            </a:r>
            <a:r>
              <a:rPr lang="en-US" dirty="0"/>
              <a:t/>
            </a:r>
            <a:br>
              <a:rPr lang="en-US" dirty="0"/>
            </a:br>
            <a:r>
              <a:rPr lang="en-US" b="1" dirty="0">
                <a:solidFill>
                  <a:srgbClr val="FF0000"/>
                </a:solidFill>
              </a:rPr>
              <a:t>Global Burden of HTN &amp; Systolic Blood Pressure of at Least 110 to 115 mm Hg, 1990-2015</a:t>
            </a:r>
            <a:br>
              <a:rPr lang="en-US" b="1" dirty="0">
                <a:solidFill>
                  <a:srgbClr val="FF0000"/>
                </a:solidFill>
              </a:rPr>
            </a:br>
            <a:r>
              <a:rPr lang="en-US" sz="2000" dirty="0"/>
              <a:t>Mohammad H. </a:t>
            </a:r>
            <a:r>
              <a:rPr lang="en-US" sz="2000" dirty="0" err="1"/>
              <a:t>Forouzanfar</a:t>
            </a:r>
            <a:r>
              <a:rPr lang="en-US" sz="2000" dirty="0"/>
              <a:t>, PhD1; Patrick Liu, BS1; Gregory A. Roth, MD1; et al</a:t>
            </a:r>
          </a:p>
        </p:txBody>
      </p:sp>
      <p:sp>
        <p:nvSpPr>
          <p:cNvPr id="3" name="Content Placeholder 2"/>
          <p:cNvSpPr>
            <a:spLocks noGrp="1"/>
          </p:cNvSpPr>
          <p:nvPr>
            <p:ph sz="quarter" idx="1"/>
          </p:nvPr>
        </p:nvSpPr>
        <p:spPr>
          <a:xfrm>
            <a:off x="685800" y="3352800"/>
            <a:ext cx="8153400" cy="3048000"/>
          </a:xfrm>
        </p:spPr>
        <p:txBody>
          <a:bodyPr>
            <a:normAutofit/>
          </a:bodyPr>
          <a:lstStyle/>
          <a:p>
            <a:pPr marL="0" indent="0">
              <a:buNone/>
            </a:pPr>
            <a:r>
              <a:rPr lang="en-US" sz="4400" b="1" dirty="0" smtClean="0">
                <a:solidFill>
                  <a:srgbClr val="FF0000"/>
                </a:solidFill>
              </a:rPr>
              <a:t>Question  </a:t>
            </a:r>
            <a:endParaRPr lang="en-US" sz="4000" dirty="0"/>
          </a:p>
          <a:p>
            <a:pPr marL="0" indent="0">
              <a:buNone/>
            </a:pPr>
            <a:r>
              <a:rPr lang="en-US" sz="4400" b="1" dirty="0" smtClean="0">
                <a:solidFill>
                  <a:srgbClr val="7030A0"/>
                </a:solidFill>
              </a:rPr>
              <a:t>What </a:t>
            </a:r>
            <a:r>
              <a:rPr lang="en-US" sz="4400" b="1" dirty="0">
                <a:solidFill>
                  <a:srgbClr val="7030A0"/>
                </a:solidFill>
              </a:rPr>
              <a:t>is the worldwide association between elevated BP &amp; the burden of disease?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467600" y="152401"/>
            <a:ext cx="1420518" cy="10741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475" y="3048000"/>
            <a:ext cx="1935163" cy="19351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6858000" cy="6172200"/>
          </a:xfrm>
        </p:spPr>
        <p:txBody>
          <a:bodyPr>
            <a:normAutofit/>
          </a:bodyPr>
          <a:lstStyle/>
          <a:p>
            <a:pPr marL="0" indent="0">
              <a:buNone/>
            </a:pPr>
            <a:r>
              <a:rPr lang="en-US" sz="4000" b="1" dirty="0" smtClean="0">
                <a:solidFill>
                  <a:srgbClr val="7030A0"/>
                </a:solidFill>
              </a:rPr>
              <a:t>In </a:t>
            </a:r>
            <a:r>
              <a:rPr lang="en-US" sz="4000" b="1" dirty="0">
                <a:solidFill>
                  <a:srgbClr val="7030A0"/>
                </a:solidFill>
              </a:rPr>
              <a:t>studies from 154 countries that included 8.69 million participants, it is estimated that between 1990 &amp; 2015 the rate of </a:t>
            </a:r>
            <a:endParaRPr lang="en-US" sz="4000" b="1" dirty="0" smtClean="0">
              <a:solidFill>
                <a:srgbClr val="7030A0"/>
              </a:solidFill>
            </a:endParaRPr>
          </a:p>
          <a:p>
            <a:pPr lvl="3" indent="0">
              <a:buNone/>
            </a:pPr>
            <a:r>
              <a:rPr lang="en-US" sz="3200" b="1" dirty="0">
                <a:solidFill>
                  <a:srgbClr val="7030A0"/>
                </a:solidFill>
              </a:rPr>
              <a:t>-</a:t>
            </a:r>
            <a:r>
              <a:rPr lang="en-US" sz="3200" b="1" dirty="0" smtClean="0">
                <a:solidFill>
                  <a:srgbClr val="FF0000"/>
                </a:solidFill>
              </a:rPr>
              <a:t>SBP</a:t>
            </a:r>
            <a:r>
              <a:rPr lang="en-US" sz="3200" b="1" dirty="0" smtClean="0">
                <a:solidFill>
                  <a:srgbClr val="7030A0"/>
                </a:solidFill>
              </a:rPr>
              <a:t> </a:t>
            </a:r>
            <a:r>
              <a:rPr lang="en-US" sz="3200" b="1" dirty="0">
                <a:solidFill>
                  <a:srgbClr val="7030A0"/>
                </a:solidFill>
              </a:rPr>
              <a:t>of at least 110 to 115 mm Hg increased from 73119 to 81373 per 100000 persons, &amp; </a:t>
            </a:r>
            <a:endParaRPr lang="en-US" sz="3200" b="1" dirty="0" smtClean="0">
              <a:solidFill>
                <a:srgbClr val="7030A0"/>
              </a:solidFill>
            </a:endParaRPr>
          </a:p>
          <a:p>
            <a:pPr lvl="3" indent="0">
              <a:buNone/>
            </a:pPr>
            <a:r>
              <a:rPr lang="en-US" sz="3200" b="1" dirty="0" smtClean="0">
                <a:solidFill>
                  <a:srgbClr val="7030A0"/>
                </a:solidFill>
              </a:rPr>
              <a:t>-</a:t>
            </a:r>
            <a:r>
              <a:rPr lang="en-US" sz="3200" b="1" dirty="0" smtClean="0">
                <a:solidFill>
                  <a:srgbClr val="FF0000"/>
                </a:solidFill>
              </a:rPr>
              <a:t>SBP</a:t>
            </a:r>
            <a:r>
              <a:rPr lang="en-US" sz="3200" b="1" dirty="0" smtClean="0">
                <a:solidFill>
                  <a:srgbClr val="7030A0"/>
                </a:solidFill>
              </a:rPr>
              <a:t> </a:t>
            </a:r>
            <a:r>
              <a:rPr lang="en-US" sz="3200" b="1" dirty="0">
                <a:solidFill>
                  <a:srgbClr val="7030A0"/>
                </a:solidFill>
              </a:rPr>
              <a:t>of 140 mm Hg or higher increased from 17307 to 20526 per 100000 persons. </a:t>
            </a:r>
            <a:endParaRPr lang="en-US" sz="3200" dirty="0"/>
          </a:p>
          <a:p>
            <a:pPr marL="0" indent="0">
              <a:buNone/>
            </a:pPr>
            <a:endParaRPr lang="en-US" sz="2400" dirty="0" smtClean="0"/>
          </a:p>
        </p:txBody>
      </p:sp>
      <p:pic>
        <p:nvPicPr>
          <p:cNvPr id="4" name="Picture 3"/>
          <p:cNvPicPr>
            <a:picLocks noChangeAspect="1"/>
          </p:cNvPicPr>
          <p:nvPr/>
        </p:nvPicPr>
        <p:blipFill>
          <a:blip r:embed="rId2"/>
          <a:stretch>
            <a:fillRect/>
          </a:stretch>
        </p:blipFill>
        <p:spPr>
          <a:xfrm>
            <a:off x="7352010" y="228601"/>
            <a:ext cx="1612307" cy="121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65238"/>
          </a:xfrm>
        </p:spPr>
        <p:txBody>
          <a:bodyPr>
            <a:normAutofit/>
          </a:bodyPr>
          <a:lstStyle/>
          <a:p>
            <a:r>
              <a:rPr lang="en-US" sz="6000" b="1" dirty="0">
                <a:solidFill>
                  <a:srgbClr val="FF0000"/>
                </a:solidFill>
              </a:rPr>
              <a:t>Disease </a:t>
            </a:r>
            <a:r>
              <a:rPr lang="en-US" sz="6000" b="1" dirty="0" smtClean="0">
                <a:solidFill>
                  <a:srgbClr val="FF0000"/>
                </a:solidFill>
              </a:rPr>
              <a:t>Burden </a:t>
            </a:r>
            <a:endParaRPr lang="en-US" sz="6000" b="1" dirty="0">
              <a:solidFill>
                <a:srgbClr val="FF0000"/>
              </a:solidFill>
            </a:endParaRPr>
          </a:p>
        </p:txBody>
      </p:sp>
      <p:sp>
        <p:nvSpPr>
          <p:cNvPr id="3" name="Content Placeholder 2"/>
          <p:cNvSpPr>
            <a:spLocks noGrp="1"/>
          </p:cNvSpPr>
          <p:nvPr>
            <p:ph sz="quarter" idx="1"/>
          </p:nvPr>
        </p:nvSpPr>
        <p:spPr>
          <a:xfrm>
            <a:off x="533400" y="1417638"/>
            <a:ext cx="7848600" cy="5211762"/>
          </a:xfrm>
        </p:spPr>
        <p:txBody>
          <a:bodyPr>
            <a:normAutofit/>
          </a:bodyPr>
          <a:lstStyle/>
          <a:p>
            <a:pPr marL="0" indent="0">
              <a:buNone/>
            </a:pPr>
            <a:r>
              <a:rPr lang="en-US" sz="6000" b="1" dirty="0" smtClean="0">
                <a:solidFill>
                  <a:srgbClr val="C00000"/>
                </a:solidFill>
              </a:rPr>
              <a:t>Impact</a:t>
            </a:r>
            <a:r>
              <a:rPr lang="en-US" sz="6000" b="1" dirty="0" smtClean="0">
                <a:solidFill>
                  <a:srgbClr val="7030A0"/>
                </a:solidFill>
              </a:rPr>
              <a:t> </a:t>
            </a:r>
            <a:r>
              <a:rPr lang="en-US" sz="6000" b="1" dirty="0">
                <a:solidFill>
                  <a:srgbClr val="7030A0"/>
                </a:solidFill>
              </a:rPr>
              <a:t>of a </a:t>
            </a:r>
            <a:r>
              <a:rPr lang="en-US" sz="6000" b="1" dirty="0" smtClean="0">
                <a:solidFill>
                  <a:srgbClr val="7030A0"/>
                </a:solidFill>
              </a:rPr>
              <a:t>problem &amp; measured </a:t>
            </a:r>
            <a:r>
              <a:rPr lang="en-US" sz="6000" b="1" dirty="0">
                <a:solidFill>
                  <a:srgbClr val="7030A0"/>
                </a:solidFill>
              </a:rPr>
              <a:t>by </a:t>
            </a:r>
            <a:r>
              <a:rPr lang="en-US" sz="6000" b="1" dirty="0">
                <a:solidFill>
                  <a:srgbClr val="C00000"/>
                </a:solidFill>
              </a:rPr>
              <a:t>financial cost, mortality</a:t>
            </a:r>
            <a:r>
              <a:rPr lang="en-US" sz="6000" b="1" dirty="0">
                <a:solidFill>
                  <a:srgbClr val="7030A0"/>
                </a:solidFill>
              </a:rPr>
              <a:t>, </a:t>
            </a:r>
            <a:r>
              <a:rPr lang="en-US" sz="6000" b="1" dirty="0">
                <a:solidFill>
                  <a:srgbClr val="C00000"/>
                </a:solidFill>
              </a:rPr>
              <a:t>morbidity</a:t>
            </a:r>
            <a:r>
              <a:rPr lang="en-US" sz="6000" b="1" dirty="0">
                <a:solidFill>
                  <a:srgbClr val="7030A0"/>
                </a:solidFill>
              </a:rPr>
              <a:t>, or </a:t>
            </a:r>
            <a:endParaRPr lang="en-US" sz="6000" b="1" dirty="0" smtClean="0">
              <a:solidFill>
                <a:srgbClr val="7030A0"/>
              </a:solidFill>
            </a:endParaRPr>
          </a:p>
          <a:p>
            <a:pPr marL="0" indent="0">
              <a:buNone/>
            </a:pPr>
            <a:r>
              <a:rPr lang="en-US" sz="6000" b="1" dirty="0" smtClean="0">
                <a:solidFill>
                  <a:srgbClr val="7030A0"/>
                </a:solidFill>
              </a:rPr>
              <a:t>other </a:t>
            </a:r>
            <a:r>
              <a:rPr lang="en-US" sz="6000" b="1" dirty="0">
                <a:solidFill>
                  <a:srgbClr val="7030A0"/>
                </a:solidFill>
              </a:rPr>
              <a:t>indicators. </a:t>
            </a:r>
            <a:endParaRPr lang="en-US" sz="6000" b="1" dirty="0" smtClean="0">
              <a:solidFill>
                <a:srgbClr val="7030A0"/>
              </a:solidFill>
            </a:endParaRPr>
          </a:p>
          <a:p>
            <a:pPr marL="0" indent="0">
              <a:buNone/>
            </a:pPr>
            <a:endParaRPr lang="en-US" sz="4000" b="1" dirty="0" smtClean="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7239000" cy="5715000"/>
          </a:xfrm>
        </p:spPr>
        <p:txBody>
          <a:bodyPr>
            <a:noAutofit/>
          </a:bodyPr>
          <a:lstStyle/>
          <a:p>
            <a:pPr marL="0" indent="0">
              <a:buNone/>
            </a:pPr>
            <a:r>
              <a:rPr lang="en-US" sz="4400" b="1" dirty="0">
                <a:solidFill>
                  <a:srgbClr val="FF0000"/>
                </a:solidFill>
              </a:rPr>
              <a:t>Loss</a:t>
            </a:r>
            <a:r>
              <a:rPr lang="en-US" sz="4400" b="1" dirty="0">
                <a:solidFill>
                  <a:srgbClr val="7030A0"/>
                </a:solidFill>
              </a:rPr>
              <a:t> of </a:t>
            </a:r>
            <a:r>
              <a:rPr lang="en-US" sz="4400" b="1" dirty="0" smtClean="0">
                <a:solidFill>
                  <a:srgbClr val="FF0000"/>
                </a:solidFill>
              </a:rPr>
              <a:t>DALYs</a:t>
            </a:r>
            <a:r>
              <a:rPr lang="en-US" sz="4400" b="1" dirty="0" smtClean="0">
                <a:solidFill>
                  <a:srgbClr val="7030A0"/>
                </a:solidFill>
              </a:rPr>
              <a:t> </a:t>
            </a:r>
            <a:r>
              <a:rPr lang="en-US" sz="4400" b="1" dirty="0">
                <a:solidFill>
                  <a:srgbClr val="7030A0"/>
                </a:solidFill>
              </a:rPr>
              <a:t>associated with </a:t>
            </a:r>
            <a:endParaRPr lang="en-US" sz="4400" b="1" dirty="0" smtClean="0">
              <a:solidFill>
                <a:srgbClr val="7030A0"/>
              </a:solidFill>
            </a:endParaRPr>
          </a:p>
          <a:p>
            <a:pPr marL="457200" lvl="1" indent="0">
              <a:buNone/>
            </a:pPr>
            <a:r>
              <a:rPr lang="en-US" sz="4060" b="1" dirty="0">
                <a:solidFill>
                  <a:srgbClr val="7030A0"/>
                </a:solidFill>
              </a:rPr>
              <a:t>-</a:t>
            </a:r>
            <a:r>
              <a:rPr lang="en-US" sz="4060" b="1" dirty="0" smtClean="0">
                <a:solidFill>
                  <a:srgbClr val="FF0000"/>
                </a:solidFill>
              </a:rPr>
              <a:t>SBP</a:t>
            </a:r>
            <a:r>
              <a:rPr lang="en-US" sz="4060" b="1" dirty="0" smtClean="0">
                <a:solidFill>
                  <a:srgbClr val="7030A0"/>
                </a:solidFill>
              </a:rPr>
              <a:t> </a:t>
            </a:r>
            <a:r>
              <a:rPr lang="en-US" sz="4060" b="1" dirty="0">
                <a:solidFill>
                  <a:srgbClr val="7030A0"/>
                </a:solidFill>
              </a:rPr>
              <a:t>of at least </a:t>
            </a:r>
            <a:r>
              <a:rPr lang="en-US" sz="4060" b="1" dirty="0">
                <a:solidFill>
                  <a:srgbClr val="FF0000"/>
                </a:solidFill>
              </a:rPr>
              <a:t>110 to 115 </a:t>
            </a:r>
            <a:r>
              <a:rPr lang="en-US" sz="4060" b="1" dirty="0">
                <a:solidFill>
                  <a:srgbClr val="7030A0"/>
                </a:solidFill>
              </a:rPr>
              <a:t>mm Hg increased from </a:t>
            </a:r>
            <a:r>
              <a:rPr lang="en-US" sz="4060" b="1" dirty="0">
                <a:solidFill>
                  <a:srgbClr val="FF0000"/>
                </a:solidFill>
              </a:rPr>
              <a:t>148</a:t>
            </a:r>
            <a:r>
              <a:rPr lang="en-US" sz="4060" b="1" dirty="0">
                <a:solidFill>
                  <a:srgbClr val="7030A0"/>
                </a:solidFill>
              </a:rPr>
              <a:t> million </a:t>
            </a:r>
            <a:r>
              <a:rPr lang="en-US" sz="2215" b="1" dirty="0">
                <a:solidFill>
                  <a:srgbClr val="7030A0"/>
                </a:solidFill>
              </a:rPr>
              <a:t>(95% UI, </a:t>
            </a:r>
            <a:r>
              <a:rPr lang="en-US" sz="2215" b="1" dirty="0">
                <a:solidFill>
                  <a:srgbClr val="FF0000"/>
                </a:solidFill>
              </a:rPr>
              <a:t>134-162</a:t>
            </a:r>
            <a:r>
              <a:rPr lang="en-US" sz="2215" b="1" dirty="0">
                <a:solidFill>
                  <a:srgbClr val="7030A0"/>
                </a:solidFill>
              </a:rPr>
              <a:t> million)</a:t>
            </a:r>
            <a:r>
              <a:rPr lang="en-US" sz="4060" b="1" dirty="0">
                <a:solidFill>
                  <a:srgbClr val="7030A0"/>
                </a:solidFill>
              </a:rPr>
              <a:t> to </a:t>
            </a:r>
            <a:r>
              <a:rPr lang="en-US" sz="4060" b="1" dirty="0">
                <a:solidFill>
                  <a:srgbClr val="FF0000"/>
                </a:solidFill>
              </a:rPr>
              <a:t>211</a:t>
            </a:r>
            <a:r>
              <a:rPr lang="en-US" sz="4060" b="1" dirty="0">
                <a:solidFill>
                  <a:srgbClr val="7030A0"/>
                </a:solidFill>
              </a:rPr>
              <a:t> </a:t>
            </a:r>
            <a:r>
              <a:rPr lang="en-US" sz="4060" b="1" dirty="0">
                <a:solidFill>
                  <a:srgbClr val="FF0000"/>
                </a:solidFill>
              </a:rPr>
              <a:t>million</a:t>
            </a:r>
            <a:r>
              <a:rPr lang="en-US" sz="4060" b="1" dirty="0">
                <a:solidFill>
                  <a:srgbClr val="7030A0"/>
                </a:solidFill>
              </a:rPr>
              <a:t> </a:t>
            </a:r>
            <a:r>
              <a:rPr lang="en-US" sz="1660" b="1" dirty="0">
                <a:solidFill>
                  <a:srgbClr val="7030A0"/>
                </a:solidFill>
              </a:rPr>
              <a:t>(95% UI, 193-231 million), </a:t>
            </a:r>
            <a:r>
              <a:rPr lang="en-US" sz="4060" b="1" dirty="0">
                <a:solidFill>
                  <a:srgbClr val="7030A0"/>
                </a:solidFill>
              </a:rPr>
              <a:t>and for </a:t>
            </a:r>
            <a:endParaRPr lang="en-US" sz="4060" b="1" dirty="0" smtClean="0">
              <a:solidFill>
                <a:srgbClr val="7030A0"/>
              </a:solidFill>
            </a:endParaRPr>
          </a:p>
          <a:p>
            <a:pPr marL="457200" lvl="1" indent="0">
              <a:buNone/>
            </a:pPr>
            <a:r>
              <a:rPr lang="en-US" sz="4060" b="1" dirty="0" smtClean="0">
                <a:solidFill>
                  <a:srgbClr val="7030A0"/>
                </a:solidFill>
              </a:rPr>
              <a:t>-</a:t>
            </a:r>
            <a:r>
              <a:rPr lang="en-US" sz="4060" b="1" dirty="0" smtClean="0">
                <a:solidFill>
                  <a:srgbClr val="FF0000"/>
                </a:solidFill>
              </a:rPr>
              <a:t>SBP</a:t>
            </a:r>
            <a:r>
              <a:rPr lang="en-US" sz="4060" b="1" dirty="0" smtClean="0">
                <a:solidFill>
                  <a:srgbClr val="7030A0"/>
                </a:solidFill>
              </a:rPr>
              <a:t> </a:t>
            </a:r>
            <a:r>
              <a:rPr lang="en-US" sz="4060" b="1" dirty="0">
                <a:solidFill>
                  <a:srgbClr val="7030A0"/>
                </a:solidFill>
              </a:rPr>
              <a:t>of </a:t>
            </a:r>
            <a:r>
              <a:rPr lang="en-US" sz="4060" b="1" dirty="0">
                <a:solidFill>
                  <a:srgbClr val="FF0000"/>
                </a:solidFill>
              </a:rPr>
              <a:t>140</a:t>
            </a:r>
            <a:r>
              <a:rPr lang="en-US" sz="4060" b="1" dirty="0">
                <a:solidFill>
                  <a:srgbClr val="7030A0"/>
                </a:solidFill>
              </a:rPr>
              <a:t> mm Hg or higher, the loss increased from </a:t>
            </a:r>
            <a:r>
              <a:rPr lang="en-US" sz="4060" b="1" dirty="0">
                <a:solidFill>
                  <a:srgbClr val="FF0000"/>
                </a:solidFill>
              </a:rPr>
              <a:t>95.9</a:t>
            </a:r>
            <a:r>
              <a:rPr lang="en-US" sz="4060" b="1" dirty="0">
                <a:solidFill>
                  <a:srgbClr val="7030A0"/>
                </a:solidFill>
              </a:rPr>
              <a:t> million </a:t>
            </a:r>
            <a:r>
              <a:rPr lang="en-US" sz="1660" b="1" dirty="0">
                <a:solidFill>
                  <a:srgbClr val="7030A0"/>
                </a:solidFill>
              </a:rPr>
              <a:t>(95% UI, 87.0-104.9 million) </a:t>
            </a:r>
            <a:r>
              <a:rPr lang="en-US" sz="4060" b="1" dirty="0">
                <a:solidFill>
                  <a:srgbClr val="7030A0"/>
                </a:solidFill>
              </a:rPr>
              <a:t>to </a:t>
            </a:r>
            <a:r>
              <a:rPr lang="en-US" sz="4060" b="1" dirty="0">
                <a:solidFill>
                  <a:srgbClr val="FF0000"/>
                </a:solidFill>
              </a:rPr>
              <a:t>143.0</a:t>
            </a:r>
            <a:r>
              <a:rPr lang="en-US" sz="4060" b="1" dirty="0">
                <a:solidFill>
                  <a:srgbClr val="7030A0"/>
                </a:solidFill>
              </a:rPr>
              <a:t> million </a:t>
            </a:r>
            <a:r>
              <a:rPr lang="en-US" sz="1845" b="1" dirty="0">
                <a:solidFill>
                  <a:srgbClr val="7030A0"/>
                </a:solidFill>
              </a:rPr>
              <a:t>(95% UI, 130.2-157.0 million). </a:t>
            </a:r>
            <a:endParaRPr lang="en-US" sz="4060" b="1" dirty="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6400800" cy="6248400"/>
          </a:xfrm>
        </p:spPr>
        <p:txBody>
          <a:bodyPr>
            <a:normAutofit/>
          </a:bodyPr>
          <a:lstStyle/>
          <a:p>
            <a:pPr marL="0" indent="0">
              <a:buNone/>
            </a:pPr>
            <a:r>
              <a:rPr lang="en-US" sz="8800" b="1" dirty="0" smtClean="0">
                <a:solidFill>
                  <a:srgbClr val="FF0000"/>
                </a:solidFill>
              </a:rPr>
              <a:t>Elevated SBP </a:t>
            </a:r>
            <a:r>
              <a:rPr lang="en-US" sz="8800" b="1" dirty="0" smtClean="0">
                <a:solidFill>
                  <a:srgbClr val="7030A0"/>
                </a:solidFill>
              </a:rPr>
              <a:t>is </a:t>
            </a:r>
            <a:r>
              <a:rPr lang="en-US" sz="8800" b="1" dirty="0">
                <a:solidFill>
                  <a:srgbClr val="7030A0"/>
                </a:solidFill>
              </a:rPr>
              <a:t>a </a:t>
            </a:r>
            <a:r>
              <a:rPr lang="en-US" sz="8800" b="1" dirty="0">
                <a:solidFill>
                  <a:srgbClr val="FF0000"/>
                </a:solidFill>
              </a:rPr>
              <a:t>leading</a:t>
            </a:r>
            <a:r>
              <a:rPr lang="en-US" sz="8800" b="1" dirty="0">
                <a:solidFill>
                  <a:srgbClr val="7030A0"/>
                </a:solidFill>
              </a:rPr>
              <a:t> </a:t>
            </a:r>
            <a:r>
              <a:rPr lang="en-US" sz="8800" b="1" dirty="0">
                <a:solidFill>
                  <a:srgbClr val="FF0000"/>
                </a:solidFill>
              </a:rPr>
              <a:t>global health risk</a:t>
            </a:r>
            <a:r>
              <a:rPr lang="en-US" sz="8800" b="1" dirty="0">
                <a:solidFill>
                  <a:srgbClr val="7030A0"/>
                </a:solidFill>
              </a:rPr>
              <a:t>. </a:t>
            </a:r>
            <a:endParaRPr lang="en-US" sz="4400" dirty="0"/>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5601" y="713740"/>
            <a:ext cx="7340600" cy="5845810"/>
          </a:xfrm>
        </p:spPr>
        <p:txBody>
          <a:bodyPr>
            <a:noAutofit/>
          </a:bodyPr>
          <a:lstStyle/>
          <a:p>
            <a:pPr marL="0" indent="0">
              <a:buNone/>
            </a:pPr>
            <a:r>
              <a:rPr lang="en-US" sz="4800" b="1" dirty="0">
                <a:solidFill>
                  <a:srgbClr val="7030A0"/>
                </a:solidFill>
              </a:rPr>
              <a:t>The l</a:t>
            </a:r>
            <a:r>
              <a:rPr lang="en-US" sz="4800" b="1" dirty="0">
                <a:solidFill>
                  <a:srgbClr val="FF0000"/>
                </a:solidFill>
              </a:rPr>
              <a:t>argest numbers of SBP-related deaths </a:t>
            </a:r>
            <a:r>
              <a:rPr lang="en-US" sz="4800" b="1" dirty="0">
                <a:solidFill>
                  <a:srgbClr val="7030A0"/>
                </a:solidFill>
              </a:rPr>
              <a:t>were caused by </a:t>
            </a:r>
          </a:p>
          <a:p>
            <a:pPr lvl="3" indent="0">
              <a:buNone/>
            </a:pPr>
            <a:r>
              <a:rPr lang="en-US" sz="3600" b="1" dirty="0">
                <a:solidFill>
                  <a:srgbClr val="FF0000"/>
                </a:solidFill>
              </a:rPr>
              <a:t>IHD</a:t>
            </a:r>
            <a:r>
              <a:rPr lang="en-US" sz="3600" b="1" dirty="0">
                <a:solidFill>
                  <a:srgbClr val="7030A0"/>
                </a:solidFill>
              </a:rPr>
              <a:t>(4.9 million </a:t>
            </a:r>
            <a:r>
              <a:rPr lang="en-US" sz="1600" b="1" dirty="0">
                <a:solidFill>
                  <a:srgbClr val="7030A0"/>
                </a:solidFill>
              </a:rPr>
              <a:t>[95% UI, 4.0-5.7 million]; </a:t>
            </a:r>
            <a:r>
              <a:rPr lang="en-US" sz="3600" b="1" dirty="0">
                <a:solidFill>
                  <a:srgbClr val="7030A0"/>
                </a:solidFill>
              </a:rPr>
              <a:t>54.5%), </a:t>
            </a:r>
            <a:endParaRPr lang="en-US" sz="3600" b="1" dirty="0">
              <a:solidFill>
                <a:srgbClr val="FF0000"/>
              </a:solidFill>
            </a:endParaRPr>
          </a:p>
          <a:p>
            <a:pPr lvl="3" indent="0">
              <a:buNone/>
            </a:pPr>
            <a:r>
              <a:rPr lang="en-US" sz="3600" b="1" dirty="0">
                <a:solidFill>
                  <a:srgbClr val="FF0000"/>
                </a:solidFill>
              </a:rPr>
              <a:t>Hemorrhagic strok</a:t>
            </a:r>
            <a:r>
              <a:rPr lang="en-US" sz="3600" b="1" dirty="0">
                <a:solidFill>
                  <a:srgbClr val="7030A0"/>
                </a:solidFill>
              </a:rPr>
              <a:t>e (2.0 million </a:t>
            </a:r>
            <a:r>
              <a:rPr lang="en-US" sz="1600" b="1" dirty="0">
                <a:solidFill>
                  <a:srgbClr val="7030A0"/>
                </a:solidFill>
              </a:rPr>
              <a:t>[95% UI, 1.6-2.3 million];</a:t>
            </a:r>
            <a:r>
              <a:rPr lang="en-US" sz="3600" b="1" dirty="0">
                <a:solidFill>
                  <a:srgbClr val="7030A0"/>
                </a:solidFill>
              </a:rPr>
              <a:t> 58.3%), &amp; </a:t>
            </a:r>
          </a:p>
          <a:p>
            <a:pPr lvl="3" indent="0">
              <a:buNone/>
            </a:pPr>
            <a:r>
              <a:rPr lang="en-US" sz="3600" b="1" dirty="0">
                <a:solidFill>
                  <a:srgbClr val="FF0000"/>
                </a:solidFill>
              </a:rPr>
              <a:t>Ischemic strok</a:t>
            </a:r>
            <a:r>
              <a:rPr lang="en-US" sz="3600" b="1" dirty="0">
                <a:solidFill>
                  <a:srgbClr val="7030A0"/>
                </a:solidFill>
              </a:rPr>
              <a:t>e (1.5 million </a:t>
            </a:r>
            <a:r>
              <a:rPr lang="en-US" sz="1600" b="1" dirty="0">
                <a:solidFill>
                  <a:srgbClr val="7030A0"/>
                </a:solidFill>
              </a:rPr>
              <a:t>[95% UI, 1.2-1.8 million]; </a:t>
            </a:r>
            <a:r>
              <a:rPr lang="en-US" sz="3600" b="1" dirty="0">
                <a:solidFill>
                  <a:srgbClr val="7030A0"/>
                </a:solidFill>
              </a:rPr>
              <a:t>50.0%). </a:t>
            </a:r>
          </a:p>
        </p:txBody>
      </p:sp>
      <p:pic>
        <p:nvPicPr>
          <p:cNvPr id="4" name="Picture 3"/>
          <p:cNvPicPr>
            <a:picLocks noChangeAspect="1"/>
          </p:cNvPicPr>
          <p:nvPr/>
        </p:nvPicPr>
        <p:blipFill>
          <a:blip r:embed="rId2"/>
          <a:stretch>
            <a:fillRect/>
          </a:stretch>
        </p:blipFill>
        <p:spPr>
          <a:xfrm>
            <a:off x="7223760" y="1524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133600"/>
            <a:ext cx="1990725" cy="19907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rPr>
              <a:t>In 2015</a:t>
            </a:r>
          </a:p>
        </p:txBody>
      </p:sp>
      <p:sp>
        <p:nvSpPr>
          <p:cNvPr id="3" name="Content Placeholder 2"/>
          <p:cNvSpPr>
            <a:spLocks noGrp="1"/>
          </p:cNvSpPr>
          <p:nvPr>
            <p:ph sz="quarter" idx="1"/>
          </p:nvPr>
        </p:nvSpPr>
        <p:spPr>
          <a:xfrm>
            <a:off x="228600" y="1295400"/>
            <a:ext cx="8686800" cy="4724400"/>
          </a:xfrm>
        </p:spPr>
        <p:txBody>
          <a:bodyPr>
            <a:noAutofit/>
          </a:bodyPr>
          <a:lstStyle/>
          <a:p>
            <a:pPr marL="0" indent="0">
              <a:buNone/>
            </a:pPr>
            <a:r>
              <a:rPr lang="en-US" sz="5400" b="1" dirty="0" smtClean="0">
                <a:solidFill>
                  <a:srgbClr val="FF0000"/>
                </a:solidFill>
              </a:rPr>
              <a:t>China</a:t>
            </a:r>
            <a:r>
              <a:rPr lang="en-US" sz="5400" b="1" dirty="0">
                <a:solidFill>
                  <a:srgbClr val="FF0000"/>
                </a:solidFill>
              </a:rPr>
              <a:t>, India, Russia, Indonesia, </a:t>
            </a:r>
            <a:r>
              <a:rPr lang="en-US" sz="5400" b="1" dirty="0" smtClean="0">
                <a:solidFill>
                  <a:srgbClr val="FF0000"/>
                </a:solidFill>
              </a:rPr>
              <a:t>&amp; US </a:t>
            </a:r>
            <a:r>
              <a:rPr lang="en-US" sz="5400" b="1" dirty="0">
                <a:solidFill>
                  <a:srgbClr val="7030A0"/>
                </a:solidFill>
              </a:rPr>
              <a:t>accounted for &gt;</a:t>
            </a:r>
            <a:r>
              <a:rPr lang="en-US" sz="5400" b="1" dirty="0">
                <a:solidFill>
                  <a:srgbClr val="FF0000"/>
                </a:solidFill>
              </a:rPr>
              <a:t> 50% of the global DALYs </a:t>
            </a:r>
            <a:r>
              <a:rPr lang="en-US" sz="5400" b="1" dirty="0">
                <a:solidFill>
                  <a:srgbClr val="7030A0"/>
                </a:solidFill>
              </a:rPr>
              <a:t>related to </a:t>
            </a:r>
            <a:r>
              <a:rPr lang="en-US" sz="5400" b="1" dirty="0">
                <a:solidFill>
                  <a:srgbClr val="FF0000"/>
                </a:solidFill>
              </a:rPr>
              <a:t>SBP</a:t>
            </a:r>
            <a:r>
              <a:rPr lang="en-US" sz="5400" b="1" dirty="0">
                <a:solidFill>
                  <a:srgbClr val="7030A0"/>
                </a:solidFill>
              </a:rPr>
              <a:t> of at least </a:t>
            </a:r>
            <a:r>
              <a:rPr lang="en-US" sz="5400" b="1" dirty="0">
                <a:solidFill>
                  <a:srgbClr val="FF0000"/>
                </a:solidFill>
              </a:rPr>
              <a:t>110 to 115 mm Hg</a:t>
            </a:r>
            <a:r>
              <a:rPr lang="en-US" sz="5400" b="1" dirty="0" smtClean="0">
                <a:solidFill>
                  <a:srgbClr val="7030A0"/>
                </a:solidFill>
              </a:rPr>
              <a:t>.</a:t>
            </a:r>
            <a:endParaRPr lang="en-US" sz="5400" b="1" dirty="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518" y="4800600"/>
            <a:ext cx="1828800" cy="1828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FF0000"/>
                </a:solidFill>
              </a:rPr>
              <a:t>Conclusions</a:t>
            </a:r>
            <a:endParaRPr lang="en-US" b="1" dirty="0">
              <a:solidFill>
                <a:srgbClr val="FF0000"/>
              </a:solidFill>
            </a:endParaRPr>
          </a:p>
        </p:txBody>
      </p:sp>
      <p:sp>
        <p:nvSpPr>
          <p:cNvPr id="3" name="Content Placeholder 2"/>
          <p:cNvSpPr>
            <a:spLocks noGrp="1"/>
          </p:cNvSpPr>
          <p:nvPr>
            <p:ph sz="quarter" idx="1"/>
          </p:nvPr>
        </p:nvSpPr>
        <p:spPr>
          <a:xfrm>
            <a:off x="304800" y="1447800"/>
            <a:ext cx="6858000" cy="4572000"/>
          </a:xfrm>
        </p:spPr>
        <p:txBody>
          <a:bodyPr>
            <a:normAutofit fontScale="92500" lnSpcReduction="10000"/>
          </a:bodyPr>
          <a:lstStyle/>
          <a:p>
            <a:pPr marL="0" indent="0">
              <a:buNone/>
            </a:pPr>
            <a:r>
              <a:rPr lang="en-US" sz="4000" b="1" dirty="0" smtClean="0">
                <a:solidFill>
                  <a:srgbClr val="7030A0"/>
                </a:solidFill>
              </a:rPr>
              <a:t>In </a:t>
            </a:r>
            <a:r>
              <a:rPr lang="en-US" sz="4000" b="1" dirty="0">
                <a:solidFill>
                  <a:srgbClr val="7030A0"/>
                </a:solidFill>
              </a:rPr>
              <a:t>international </a:t>
            </a:r>
            <a:r>
              <a:rPr lang="en-US" sz="4000" b="1" dirty="0" smtClean="0">
                <a:solidFill>
                  <a:srgbClr val="7030A0"/>
                </a:solidFill>
              </a:rPr>
              <a:t>survey, the </a:t>
            </a:r>
            <a:r>
              <a:rPr lang="en-US" sz="4000" b="1" dirty="0">
                <a:solidFill>
                  <a:srgbClr val="7030A0"/>
                </a:solidFill>
              </a:rPr>
              <a:t>rate </a:t>
            </a:r>
            <a:r>
              <a:rPr lang="en-US" sz="4000" b="1" dirty="0">
                <a:solidFill>
                  <a:srgbClr val="FF0000"/>
                </a:solidFill>
              </a:rPr>
              <a:t>of elevated SBP </a:t>
            </a:r>
            <a:r>
              <a:rPr lang="en-US" sz="4000" b="1" dirty="0">
                <a:solidFill>
                  <a:srgbClr val="7030A0"/>
                </a:solidFill>
              </a:rPr>
              <a:t>(≥110-115 and ≥140 mm Hg) </a:t>
            </a:r>
            <a:r>
              <a:rPr lang="en-US" sz="4000" b="1" dirty="0">
                <a:solidFill>
                  <a:srgbClr val="FF0000"/>
                </a:solidFill>
              </a:rPr>
              <a:t>increased substantially </a:t>
            </a:r>
            <a:r>
              <a:rPr lang="en-US" sz="4000" b="1" dirty="0">
                <a:solidFill>
                  <a:srgbClr val="7030A0"/>
                </a:solidFill>
              </a:rPr>
              <a:t>between </a:t>
            </a:r>
            <a:r>
              <a:rPr lang="en-US" sz="4000" b="1" dirty="0">
                <a:solidFill>
                  <a:srgbClr val="FF0000"/>
                </a:solidFill>
              </a:rPr>
              <a:t>1990 &amp; 2015</a:t>
            </a:r>
            <a:r>
              <a:rPr lang="en-US" sz="4000" b="1" dirty="0">
                <a:solidFill>
                  <a:srgbClr val="7030A0"/>
                </a:solidFill>
              </a:rPr>
              <a:t>, &amp; </a:t>
            </a:r>
            <a:endParaRPr lang="en-US" sz="4000" b="1" dirty="0" smtClean="0">
              <a:solidFill>
                <a:srgbClr val="7030A0"/>
              </a:solidFill>
            </a:endParaRPr>
          </a:p>
          <a:p>
            <a:pPr marL="0" indent="0">
              <a:buNone/>
            </a:pPr>
            <a:endParaRPr lang="en-US" sz="4000" b="1" dirty="0" smtClean="0">
              <a:solidFill>
                <a:srgbClr val="FF0000"/>
              </a:solidFill>
            </a:endParaRPr>
          </a:p>
          <a:p>
            <a:pPr marL="0" indent="0">
              <a:buNone/>
            </a:pPr>
            <a:r>
              <a:rPr lang="en-US" sz="4000" b="1" dirty="0" smtClean="0">
                <a:solidFill>
                  <a:srgbClr val="FF0000"/>
                </a:solidFill>
              </a:rPr>
              <a:t>DALYs </a:t>
            </a:r>
            <a:r>
              <a:rPr lang="en-US" sz="4000" b="1" dirty="0">
                <a:solidFill>
                  <a:srgbClr val="FF0000"/>
                </a:solidFill>
              </a:rPr>
              <a:t>&amp; deaths </a:t>
            </a:r>
            <a:r>
              <a:rPr lang="en-US" sz="4000" b="1" dirty="0">
                <a:solidFill>
                  <a:srgbClr val="7030A0"/>
                </a:solidFill>
              </a:rPr>
              <a:t>associated with </a:t>
            </a:r>
            <a:r>
              <a:rPr lang="en-US" sz="4000" b="1" dirty="0">
                <a:solidFill>
                  <a:srgbClr val="FF0000"/>
                </a:solidFill>
              </a:rPr>
              <a:t>elevated SBP </a:t>
            </a:r>
            <a:r>
              <a:rPr lang="en-US" sz="4000" b="1" dirty="0">
                <a:solidFill>
                  <a:srgbClr val="7030A0"/>
                </a:solidFill>
              </a:rPr>
              <a:t>also </a:t>
            </a:r>
            <a:r>
              <a:rPr lang="en-US" sz="4000" b="1" dirty="0">
                <a:solidFill>
                  <a:srgbClr val="FF0000"/>
                </a:solidFill>
              </a:rPr>
              <a:t>increased</a:t>
            </a:r>
            <a:r>
              <a:rPr lang="en-US" sz="4000" b="1" dirty="0">
                <a:solidFill>
                  <a:srgbClr val="7030A0"/>
                </a:solidFill>
              </a:rPr>
              <a:t>.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6248400" cy="6019800"/>
          </a:xfrm>
        </p:spPr>
        <p:txBody>
          <a:bodyPr>
            <a:noAutofit/>
          </a:bodyPr>
          <a:lstStyle/>
          <a:p>
            <a:pPr marL="0" indent="0">
              <a:buNone/>
            </a:pPr>
            <a:r>
              <a:rPr lang="en-US" sz="4400" b="1" dirty="0">
                <a:solidFill>
                  <a:srgbClr val="7030A0"/>
                </a:solidFill>
              </a:rPr>
              <a:t>Projections based on this sample suggest that in 2015, an estimated </a:t>
            </a:r>
            <a:r>
              <a:rPr lang="en-US" sz="4400" b="1" dirty="0">
                <a:solidFill>
                  <a:srgbClr val="C00000"/>
                </a:solidFill>
              </a:rPr>
              <a:t>3.5 billion </a:t>
            </a:r>
            <a:r>
              <a:rPr lang="en-US" sz="4400" b="1" dirty="0">
                <a:solidFill>
                  <a:srgbClr val="7030A0"/>
                </a:solidFill>
              </a:rPr>
              <a:t>adults had </a:t>
            </a:r>
            <a:r>
              <a:rPr lang="en-US" sz="4400" b="1" dirty="0">
                <a:solidFill>
                  <a:srgbClr val="C00000"/>
                </a:solidFill>
              </a:rPr>
              <a:t>SBP</a:t>
            </a:r>
            <a:r>
              <a:rPr lang="en-US" sz="4400" b="1" dirty="0">
                <a:solidFill>
                  <a:srgbClr val="7030A0"/>
                </a:solidFill>
              </a:rPr>
              <a:t> of at least 110 to 115 mm Hg &amp; </a:t>
            </a:r>
            <a:r>
              <a:rPr lang="en-US" sz="4400" b="1" dirty="0">
                <a:solidFill>
                  <a:srgbClr val="C00000"/>
                </a:solidFill>
              </a:rPr>
              <a:t>874 million </a:t>
            </a:r>
            <a:r>
              <a:rPr lang="en-US" sz="4400" b="1" dirty="0">
                <a:solidFill>
                  <a:srgbClr val="7030A0"/>
                </a:solidFill>
              </a:rPr>
              <a:t>adults had </a:t>
            </a:r>
            <a:r>
              <a:rPr lang="en-US" sz="4400" b="1" dirty="0">
                <a:solidFill>
                  <a:srgbClr val="C00000"/>
                </a:solidFill>
              </a:rPr>
              <a:t>SBP</a:t>
            </a:r>
            <a:r>
              <a:rPr lang="en-US" sz="4400" b="1" dirty="0">
                <a:solidFill>
                  <a:srgbClr val="7030A0"/>
                </a:solidFill>
              </a:rPr>
              <a:t> of </a:t>
            </a:r>
            <a:r>
              <a:rPr lang="en-US" sz="4400" b="1" dirty="0">
                <a:solidFill>
                  <a:srgbClr val="C00000"/>
                </a:solidFill>
              </a:rPr>
              <a:t>140</a:t>
            </a:r>
            <a:r>
              <a:rPr lang="en-US" sz="4400" b="1" dirty="0">
                <a:solidFill>
                  <a:srgbClr val="7030A0"/>
                </a:solidFill>
              </a:rPr>
              <a:t> mm Hg or higher</a:t>
            </a:r>
            <a:r>
              <a:rPr lang="en-US" sz="4400" b="1" dirty="0" smtClean="0">
                <a:solidFill>
                  <a:srgbClr val="7030A0"/>
                </a:solidFill>
              </a:rPr>
              <a:t>.</a:t>
            </a:r>
            <a:endParaRPr lang="en-US" sz="4400" b="1" dirty="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6600" b="1" dirty="0" smtClean="0">
                <a:solidFill>
                  <a:srgbClr val="FF0000"/>
                </a:solidFill>
              </a:rPr>
              <a:t>HTN</a:t>
            </a:r>
            <a:endParaRPr lang="en-US" sz="6600" dirty="0"/>
          </a:p>
        </p:txBody>
      </p:sp>
      <p:sp>
        <p:nvSpPr>
          <p:cNvPr id="3" name="Content Placeholder 2"/>
          <p:cNvSpPr>
            <a:spLocks noGrp="1"/>
          </p:cNvSpPr>
          <p:nvPr>
            <p:ph sz="quarter" idx="1"/>
          </p:nvPr>
        </p:nvSpPr>
        <p:spPr/>
        <p:txBody>
          <a:bodyPr>
            <a:noAutofit/>
          </a:bodyPr>
          <a:lstStyle/>
          <a:p>
            <a:pPr>
              <a:buNone/>
            </a:pPr>
            <a:r>
              <a:rPr lang="en-US" sz="5400" b="1" u="sng" dirty="0" smtClean="0">
                <a:solidFill>
                  <a:srgbClr val="00B050"/>
                </a:solidFill>
              </a:rPr>
              <a:t>Major risk factor</a:t>
            </a:r>
            <a:r>
              <a:rPr lang="en-US" sz="5400" b="1" dirty="0" smtClean="0">
                <a:solidFill>
                  <a:srgbClr val="FF0000"/>
                </a:solidFill>
              </a:rPr>
              <a:t> </a:t>
            </a:r>
            <a:r>
              <a:rPr lang="en-US" sz="5400" b="1" dirty="0" smtClean="0"/>
              <a:t>for </a:t>
            </a:r>
            <a:r>
              <a:rPr lang="en-US" sz="5400" b="1" dirty="0" smtClean="0">
                <a:solidFill>
                  <a:srgbClr val="FF0000"/>
                </a:solidFill>
              </a:rPr>
              <a:t>premature cardiovascular disease</a:t>
            </a:r>
            <a:r>
              <a:rPr lang="en-US" sz="5400" b="1" dirty="0" smtClean="0"/>
              <a:t>, </a:t>
            </a:r>
          </a:p>
          <a:p>
            <a:pPr>
              <a:buNone/>
            </a:pPr>
            <a:r>
              <a:rPr lang="en-US" sz="3600" b="1" dirty="0" smtClean="0">
                <a:solidFill>
                  <a:srgbClr val="FF0000"/>
                </a:solidFill>
              </a:rPr>
              <a:t>More common than </a:t>
            </a:r>
            <a:r>
              <a:rPr lang="en-US" sz="3600" b="1" dirty="0" smtClean="0">
                <a:solidFill>
                  <a:srgbClr val="7030A0"/>
                </a:solidFill>
              </a:rPr>
              <a:t>cigarette</a:t>
            </a:r>
            <a:r>
              <a:rPr lang="en-US" sz="3600" b="1" dirty="0" smtClean="0"/>
              <a:t>, </a:t>
            </a:r>
            <a:r>
              <a:rPr lang="en-US" sz="3600" b="1" dirty="0" smtClean="0">
                <a:solidFill>
                  <a:srgbClr val="FF0000"/>
                </a:solidFill>
              </a:rPr>
              <a:t>HLP</a:t>
            </a:r>
            <a:r>
              <a:rPr lang="en-US" sz="3600" b="1" dirty="0" smtClean="0"/>
              <a:t>, or </a:t>
            </a:r>
            <a:r>
              <a:rPr lang="en-US" sz="3600" b="1" dirty="0" smtClean="0">
                <a:solidFill>
                  <a:srgbClr val="7030A0"/>
                </a:solidFill>
              </a:rPr>
              <a:t>DM &amp;..</a:t>
            </a:r>
            <a:r>
              <a:rPr lang="en-US" sz="3600" b="1" dirty="0" smtClean="0"/>
              <a:t>.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6000" b="1" dirty="0" smtClean="0">
                <a:solidFill>
                  <a:srgbClr val="FF0000"/>
                </a:solidFill>
              </a:rPr>
              <a:t>HTN</a:t>
            </a:r>
            <a:endParaRPr lang="en-US" sz="6000" dirty="0"/>
          </a:p>
        </p:txBody>
      </p:sp>
      <p:sp>
        <p:nvSpPr>
          <p:cNvPr id="3" name="Content Placeholder 2"/>
          <p:cNvSpPr>
            <a:spLocks noGrp="1"/>
          </p:cNvSpPr>
          <p:nvPr>
            <p:ph sz="quarter" idx="1"/>
          </p:nvPr>
        </p:nvSpPr>
        <p:spPr/>
        <p:txBody>
          <a:bodyPr>
            <a:noAutofit/>
          </a:bodyPr>
          <a:lstStyle/>
          <a:p>
            <a:pPr>
              <a:buNone/>
            </a:pPr>
            <a:r>
              <a:rPr lang="en-US" sz="6600" b="1" dirty="0" smtClean="0">
                <a:solidFill>
                  <a:srgbClr val="002060"/>
                </a:solidFill>
              </a:rPr>
              <a:t>The </a:t>
            </a:r>
            <a:r>
              <a:rPr lang="en-US" sz="6600" b="1" u="sng" dirty="0" smtClean="0">
                <a:solidFill>
                  <a:srgbClr val="FF0000"/>
                </a:solidFill>
              </a:rPr>
              <a:t>risk of heart failure.</a:t>
            </a:r>
            <a:endParaRPr lang="en-US" sz="6600" b="1" dirty="0" smtClean="0">
              <a:solidFill>
                <a:srgbClr val="00206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333500" y="0"/>
            <a:ext cx="6477000" cy="6604000"/>
          </a:xfrm>
          <a:prstGeom prst="rect">
            <a:avLst/>
          </a:prstGeom>
          <a:noFill/>
        </p:spPr>
      </p:pic>
      <p:pic>
        <p:nvPicPr>
          <p:cNvPr id="3" name="Picture 2"/>
          <p:cNvPicPr>
            <a:picLocks noChangeAspect="1"/>
          </p:cNvPicPr>
          <p:nvPr/>
        </p:nvPicPr>
        <p:blipFill>
          <a:blip r:embed="rId3"/>
          <a:stretch>
            <a:fillRect/>
          </a:stretch>
        </p:blipFill>
        <p:spPr>
          <a:xfrm>
            <a:off x="7239000" y="228600"/>
            <a:ext cx="1725318" cy="13046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62100" y="0"/>
            <a:ext cx="6019800" cy="6604000"/>
          </a:xfrm>
          <a:prstGeom prst="rect">
            <a:avLst/>
          </a:prstGeom>
          <a:noFill/>
        </p:spPr>
      </p:pic>
      <p:pic>
        <p:nvPicPr>
          <p:cNvPr id="3" name="Picture 2"/>
          <p:cNvPicPr>
            <a:picLocks noChangeAspect="1"/>
          </p:cNvPicPr>
          <p:nvPr/>
        </p:nvPicPr>
        <p:blipFill>
          <a:blip r:embed="rId3"/>
          <a:stretch>
            <a:fillRect/>
          </a:stretch>
        </p:blipFill>
        <p:spPr>
          <a:xfrm>
            <a:off x="7239000" y="228600"/>
            <a:ext cx="1725318" cy="13046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a:bodyPr>
          <a:lstStyle/>
          <a:p>
            <a:r>
              <a:rPr lang="en-US" sz="6000" b="1" dirty="0">
                <a:solidFill>
                  <a:srgbClr val="FF0000"/>
                </a:solidFill>
              </a:rPr>
              <a:t>Disease Burden </a:t>
            </a:r>
          </a:p>
        </p:txBody>
      </p:sp>
      <p:sp>
        <p:nvSpPr>
          <p:cNvPr id="3" name="Content Placeholder 2"/>
          <p:cNvSpPr>
            <a:spLocks noGrp="1"/>
          </p:cNvSpPr>
          <p:nvPr>
            <p:ph sz="quarter" idx="1"/>
          </p:nvPr>
        </p:nvSpPr>
        <p:spPr>
          <a:xfrm>
            <a:off x="914400" y="1447800"/>
            <a:ext cx="6629400" cy="4419600"/>
          </a:xfrm>
        </p:spPr>
        <p:txBody>
          <a:bodyPr>
            <a:normAutofit fontScale="92500" lnSpcReduction="20000"/>
          </a:bodyPr>
          <a:lstStyle/>
          <a:p>
            <a:pPr marL="0" indent="0">
              <a:buNone/>
            </a:pPr>
            <a:r>
              <a:rPr lang="en-US" sz="5400" b="1" dirty="0" smtClean="0">
                <a:solidFill>
                  <a:srgbClr val="7030A0"/>
                </a:solidFill>
              </a:rPr>
              <a:t>Quantified  quality-adjusted </a:t>
            </a:r>
            <a:r>
              <a:rPr lang="en-US" sz="5400" b="1" dirty="0">
                <a:solidFill>
                  <a:srgbClr val="7030A0"/>
                </a:solidFill>
              </a:rPr>
              <a:t>life years (</a:t>
            </a:r>
            <a:r>
              <a:rPr lang="en-US" sz="5400" b="1" dirty="0">
                <a:solidFill>
                  <a:srgbClr val="FF0000"/>
                </a:solidFill>
              </a:rPr>
              <a:t>QALYs</a:t>
            </a:r>
            <a:r>
              <a:rPr lang="en-US" sz="5400" b="1" dirty="0">
                <a:solidFill>
                  <a:srgbClr val="7030A0"/>
                </a:solidFill>
              </a:rPr>
              <a:t>) or disability-adjusted life years (</a:t>
            </a:r>
            <a:r>
              <a:rPr lang="en-US" sz="5400" b="1" dirty="0">
                <a:solidFill>
                  <a:srgbClr val="FF0000"/>
                </a:solidFill>
              </a:rPr>
              <a:t>DALYs</a:t>
            </a:r>
            <a:r>
              <a:rPr lang="en-US" sz="5400" b="1" dirty="0" smtClean="0">
                <a:solidFill>
                  <a:srgbClr val="7030A0"/>
                </a:solidFill>
              </a:rPr>
              <a:t>).</a:t>
            </a:r>
          </a:p>
          <a:p>
            <a:pPr marL="0" indent="0">
              <a:buNone/>
            </a:pPr>
            <a:r>
              <a:rPr lang="en-US" sz="3500" b="1" dirty="0">
                <a:solidFill>
                  <a:srgbClr val="7030A0"/>
                </a:solidFill>
              </a:rPr>
              <a:t>Both of these metrics quantify the number of years lost due to disability (YLDs) or disease</a:t>
            </a:r>
            <a:r>
              <a:rPr lang="en-US" sz="3500" b="1" dirty="0" smtClean="0">
                <a:solidFill>
                  <a:srgbClr val="7030A0"/>
                </a:solidFill>
              </a:rPr>
              <a:t>.</a:t>
            </a:r>
            <a:endParaRPr lang="en-US" sz="3500" b="1" dirty="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95" y="2514600"/>
            <a:ext cx="2143125" cy="21431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010400" cy="1143000"/>
          </a:xfrm>
        </p:spPr>
        <p:txBody>
          <a:bodyPr>
            <a:normAutofit fontScale="90000"/>
          </a:bodyPr>
          <a:lstStyle/>
          <a:p>
            <a:r>
              <a:rPr lang="en-US" sz="6000" b="1" dirty="0" smtClean="0">
                <a:solidFill>
                  <a:srgbClr val="FF0000"/>
                </a:solidFill>
              </a:rPr>
              <a:t>LVH</a:t>
            </a:r>
            <a:r>
              <a:rPr lang="en-US" sz="6000" b="1" dirty="0" smtClean="0">
                <a:solidFill>
                  <a:srgbClr val="002060"/>
                </a:solidFill>
              </a:rPr>
              <a:t> is common in </a:t>
            </a:r>
            <a:r>
              <a:rPr lang="en-US" sz="6000" b="1" dirty="0" smtClean="0">
                <a:solidFill>
                  <a:srgbClr val="FF0000"/>
                </a:solidFill>
              </a:rPr>
              <a:t>HTN</a:t>
            </a:r>
            <a:endParaRPr lang="en-US" sz="6000" dirty="0"/>
          </a:p>
        </p:txBody>
      </p:sp>
      <p:sp>
        <p:nvSpPr>
          <p:cNvPr id="3" name="Content Placeholder 2"/>
          <p:cNvSpPr>
            <a:spLocks noGrp="1"/>
          </p:cNvSpPr>
          <p:nvPr>
            <p:ph sz="quarter" idx="1"/>
          </p:nvPr>
        </p:nvSpPr>
        <p:spPr>
          <a:xfrm>
            <a:off x="914400" y="1447800"/>
            <a:ext cx="7772400" cy="4648200"/>
          </a:xfrm>
        </p:spPr>
        <p:txBody>
          <a:bodyPr>
            <a:noAutofit/>
          </a:bodyPr>
          <a:lstStyle/>
          <a:p>
            <a:pPr>
              <a:buNone/>
            </a:pPr>
            <a:r>
              <a:rPr lang="en-US" sz="5400" b="1" dirty="0" smtClean="0">
                <a:solidFill>
                  <a:srgbClr val="002060"/>
                </a:solidFill>
              </a:rPr>
              <a:t>&amp;</a:t>
            </a:r>
          </a:p>
          <a:p>
            <a:pPr>
              <a:buNone/>
            </a:pPr>
            <a:r>
              <a:rPr lang="en-US" sz="3200" b="1" dirty="0" smtClean="0">
                <a:solidFill>
                  <a:srgbClr val="002060"/>
                </a:solidFill>
              </a:rPr>
              <a:t>Associated with higher incidence of  </a:t>
            </a:r>
          </a:p>
          <a:p>
            <a:pPr lvl="4">
              <a:buNone/>
            </a:pPr>
            <a:r>
              <a:rPr lang="en-US" sz="3200" b="1" dirty="0" smtClean="0">
                <a:solidFill>
                  <a:srgbClr val="FF0000"/>
                </a:solidFill>
              </a:rPr>
              <a:t>-Heart failure</a:t>
            </a:r>
            <a:r>
              <a:rPr lang="en-US" sz="3200" b="1" dirty="0" smtClean="0">
                <a:solidFill>
                  <a:srgbClr val="002060"/>
                </a:solidFill>
              </a:rPr>
              <a:t>, </a:t>
            </a:r>
            <a:r>
              <a:rPr lang="en-US" sz="3200" b="1" dirty="0" smtClean="0">
                <a:solidFill>
                  <a:srgbClr val="FF0000"/>
                </a:solidFill>
              </a:rPr>
              <a:t>MI</a:t>
            </a:r>
            <a:r>
              <a:rPr lang="en-US" sz="3200" b="1" dirty="0" smtClean="0">
                <a:solidFill>
                  <a:srgbClr val="002060"/>
                </a:solidFill>
              </a:rPr>
              <a:t>, </a:t>
            </a:r>
          </a:p>
          <a:p>
            <a:pPr lvl="4">
              <a:buNone/>
            </a:pPr>
            <a:r>
              <a:rPr lang="en-US" sz="3200" b="1" dirty="0" smtClean="0">
                <a:solidFill>
                  <a:srgbClr val="FF0000"/>
                </a:solidFill>
              </a:rPr>
              <a:t>-Sudden death</a:t>
            </a:r>
            <a:r>
              <a:rPr lang="en-US" sz="3200" b="1" dirty="0" smtClean="0">
                <a:solidFill>
                  <a:srgbClr val="002060"/>
                </a:solidFill>
              </a:rPr>
              <a:t>, </a:t>
            </a:r>
          </a:p>
          <a:p>
            <a:pPr lvl="4">
              <a:buNone/>
            </a:pPr>
            <a:r>
              <a:rPr lang="en-US" sz="3200" b="1" dirty="0" smtClean="0">
                <a:solidFill>
                  <a:srgbClr val="FF0000"/>
                </a:solidFill>
              </a:rPr>
              <a:t>-Stroke</a:t>
            </a:r>
            <a:endParaRPr lang="en-US" sz="3200" b="1" dirty="0" smtClean="0">
              <a:solidFill>
                <a:srgbClr val="7030A0"/>
              </a:solidFill>
            </a:endParaRPr>
          </a:p>
          <a:p>
            <a:pPr lvl="4">
              <a:buNone/>
            </a:pPr>
            <a:r>
              <a:rPr lang="en-US" sz="3200" b="1" dirty="0" smtClean="0">
                <a:solidFill>
                  <a:srgbClr val="FF0000"/>
                </a:solidFill>
              </a:rPr>
              <a:t>-Arrhythmias</a:t>
            </a:r>
            <a:r>
              <a:rPr lang="en-US" sz="3200" b="1" dirty="0" smtClean="0">
                <a:solidFill>
                  <a:srgbClr val="7030A0"/>
                </a:solidFill>
              </a:rPr>
              <a:t>, </a:t>
            </a:r>
          </a:p>
          <a:p>
            <a:pPr lvl="4">
              <a:buNone/>
            </a:pPr>
            <a:r>
              <a:rPr lang="en-US" sz="3200" b="1" dirty="0" smtClean="0">
                <a:solidFill>
                  <a:srgbClr val="FF0000"/>
                </a:solidFill>
              </a:rPr>
              <a:t>-Death</a:t>
            </a:r>
            <a:r>
              <a:rPr lang="en-US" sz="3200" b="1" dirty="0" smtClean="0">
                <a:solidFill>
                  <a:srgbClr val="7030A0"/>
                </a:solidFill>
              </a:rPr>
              <a:t> following </a:t>
            </a:r>
            <a:r>
              <a:rPr lang="en-US" sz="3200" b="1" dirty="0" smtClean="0">
                <a:solidFill>
                  <a:srgbClr val="FF0000"/>
                </a:solidFill>
              </a:rPr>
              <a:t>MI</a:t>
            </a:r>
            <a:r>
              <a:rPr lang="en-US" sz="3200" b="1" dirty="0" smtClean="0">
                <a:solidFill>
                  <a:srgbClr val="7030A0"/>
                </a:solidFill>
              </a:rPr>
              <a:t>, and </a:t>
            </a:r>
          </a:p>
          <a:p>
            <a:pPr lvl="4">
              <a:buNone/>
            </a:pPr>
            <a:r>
              <a:rPr lang="en-US" sz="3200" b="1" dirty="0" smtClean="0">
                <a:solidFill>
                  <a:srgbClr val="7030A0"/>
                </a:solidFill>
              </a:rPr>
              <a:t>-Sudden </a:t>
            </a:r>
            <a:r>
              <a:rPr lang="en-US" sz="3200" b="1" dirty="0" smtClean="0">
                <a:solidFill>
                  <a:srgbClr val="FF0000"/>
                </a:solidFill>
              </a:rPr>
              <a:t>cardiac death.</a:t>
            </a:r>
            <a:endParaRPr lang="en-US" sz="3200" b="1" dirty="0">
              <a:solidFill>
                <a:srgbClr val="00206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17600" y="0"/>
            <a:ext cx="6908800" cy="6311900"/>
          </a:xfrm>
          <a:prstGeom prst="rect">
            <a:avLst/>
          </a:prstGeom>
          <a:noFill/>
        </p:spPr>
      </p:pic>
      <p:pic>
        <p:nvPicPr>
          <p:cNvPr id="3" name="Picture 2"/>
          <p:cNvPicPr>
            <a:picLocks noChangeAspect="1"/>
          </p:cNvPicPr>
          <p:nvPr/>
        </p:nvPicPr>
        <p:blipFill>
          <a:blip r:embed="rId3"/>
          <a:stretch>
            <a:fillRect/>
          </a:stretch>
        </p:blipFill>
        <p:spPr>
          <a:xfrm>
            <a:off x="7239000" y="228600"/>
            <a:ext cx="1725318" cy="13046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89038"/>
          </a:xfrm>
        </p:spPr>
        <p:txBody>
          <a:bodyPr>
            <a:normAutofit fontScale="90000"/>
          </a:bodyPr>
          <a:lstStyle/>
          <a:p>
            <a:r>
              <a:rPr lang="en-US" sz="7300" b="1" dirty="0" smtClean="0">
                <a:solidFill>
                  <a:srgbClr val="FF0000"/>
                </a:solidFill>
              </a:rPr>
              <a:t>HTN</a:t>
            </a:r>
            <a:endParaRPr lang="en-US" sz="5400" dirty="0"/>
          </a:p>
        </p:txBody>
      </p:sp>
      <p:sp>
        <p:nvSpPr>
          <p:cNvPr id="3" name="Content Placeholder 2"/>
          <p:cNvSpPr>
            <a:spLocks noGrp="1"/>
          </p:cNvSpPr>
          <p:nvPr>
            <p:ph sz="quarter" idx="1"/>
          </p:nvPr>
        </p:nvSpPr>
        <p:spPr/>
        <p:txBody>
          <a:bodyPr>
            <a:noAutofit/>
          </a:bodyPr>
          <a:lstStyle/>
          <a:p>
            <a:pPr>
              <a:buNone/>
            </a:pPr>
            <a:r>
              <a:rPr lang="en-US" sz="5400" b="1" dirty="0" smtClean="0">
                <a:solidFill>
                  <a:srgbClr val="FF0000"/>
                </a:solidFill>
              </a:rPr>
              <a:t>Most common</a:t>
            </a:r>
            <a:r>
              <a:rPr lang="en-US" sz="5400" b="1" dirty="0" smtClean="0">
                <a:solidFill>
                  <a:srgbClr val="7030A0"/>
                </a:solidFill>
              </a:rPr>
              <a:t> &amp;</a:t>
            </a:r>
          </a:p>
          <a:p>
            <a:pPr>
              <a:buNone/>
            </a:pPr>
            <a:r>
              <a:rPr lang="en-US" sz="5400" b="1" dirty="0" smtClean="0">
                <a:solidFill>
                  <a:srgbClr val="FF0000"/>
                </a:solidFill>
              </a:rPr>
              <a:t>Most important </a:t>
            </a:r>
            <a:r>
              <a:rPr lang="en-US" sz="5400" b="1" dirty="0" smtClean="0">
                <a:solidFill>
                  <a:srgbClr val="7030A0"/>
                </a:solidFill>
              </a:rPr>
              <a:t>risk factor for </a:t>
            </a:r>
            <a:r>
              <a:rPr lang="en-US" sz="5400" b="1" dirty="0" smtClean="0">
                <a:solidFill>
                  <a:srgbClr val="FF0000"/>
                </a:solidFill>
              </a:rPr>
              <a:t>ischemic stroke</a:t>
            </a:r>
            <a:endParaRPr lang="en-US" sz="5400" b="1" dirty="0" smtClean="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73162"/>
          </a:xfrm>
        </p:spPr>
        <p:txBody>
          <a:bodyPr>
            <a:noAutofit/>
          </a:bodyPr>
          <a:lstStyle/>
          <a:p>
            <a:r>
              <a:rPr lang="en-US" sz="8000" b="1" dirty="0" smtClean="0">
                <a:solidFill>
                  <a:srgbClr val="FF0000"/>
                </a:solidFill>
              </a:rPr>
              <a:t>HTN</a:t>
            </a:r>
            <a:endParaRPr lang="en-US" sz="8000" dirty="0"/>
          </a:p>
        </p:txBody>
      </p:sp>
      <p:sp>
        <p:nvSpPr>
          <p:cNvPr id="3" name="Content Placeholder 2"/>
          <p:cNvSpPr>
            <a:spLocks noGrp="1"/>
          </p:cNvSpPr>
          <p:nvPr>
            <p:ph sz="quarter" idx="1"/>
          </p:nvPr>
        </p:nvSpPr>
        <p:spPr/>
        <p:txBody>
          <a:bodyPr>
            <a:noAutofit/>
          </a:bodyPr>
          <a:lstStyle/>
          <a:p>
            <a:pPr>
              <a:buNone/>
            </a:pPr>
            <a:r>
              <a:rPr lang="en-US" sz="6000" b="1" dirty="0" smtClean="0">
                <a:solidFill>
                  <a:srgbClr val="FF0000"/>
                </a:solidFill>
              </a:rPr>
              <a:t>Most important risk factor </a:t>
            </a:r>
            <a:r>
              <a:rPr lang="en-US" sz="6000" b="1" dirty="0" smtClean="0">
                <a:solidFill>
                  <a:srgbClr val="002060"/>
                </a:solidFill>
              </a:rPr>
              <a:t>for ICH </a:t>
            </a:r>
            <a:r>
              <a:rPr lang="en-US" sz="1600" b="1" dirty="0" smtClean="0">
                <a:solidFill>
                  <a:srgbClr val="002060"/>
                </a:solidFill>
              </a:rPr>
              <a:t>(</a:t>
            </a:r>
            <a:r>
              <a:rPr lang="en-US" sz="1600" b="1" dirty="0" err="1" smtClean="0">
                <a:solidFill>
                  <a:srgbClr val="002060"/>
                </a:solidFill>
              </a:rPr>
              <a:t>I</a:t>
            </a:r>
            <a:r>
              <a:rPr lang="en-US" sz="1600" b="1" dirty="0" err="1" smtClean="0">
                <a:solidFill>
                  <a:srgbClr val="FF0000"/>
                </a:solidFill>
              </a:rPr>
              <a:t>ntracerebral</a:t>
            </a:r>
            <a:r>
              <a:rPr lang="en-US" sz="1600" b="1" dirty="0" smtClean="0">
                <a:solidFill>
                  <a:srgbClr val="FF0000"/>
                </a:solidFill>
              </a:rPr>
              <a:t> hemorrhage)</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563562"/>
          </a:xfrm>
        </p:spPr>
        <p:txBody>
          <a:bodyPr>
            <a:noAutofit/>
          </a:bodyPr>
          <a:lstStyle/>
          <a:p>
            <a:r>
              <a:rPr lang="en-US" sz="2800" b="1" dirty="0" smtClean="0">
                <a:solidFill>
                  <a:srgbClr val="FF0000"/>
                </a:solidFill>
              </a:rPr>
              <a:t>HTN</a:t>
            </a:r>
            <a:r>
              <a:rPr lang="en-US" sz="2800" b="1" dirty="0" smtClean="0">
                <a:solidFill>
                  <a:srgbClr val="002060"/>
                </a:solidFill>
              </a:rPr>
              <a:t> is a </a:t>
            </a:r>
            <a:r>
              <a:rPr lang="en-US" sz="2800" b="1" dirty="0" smtClean="0">
                <a:solidFill>
                  <a:srgbClr val="FF0000"/>
                </a:solidFill>
              </a:rPr>
              <a:t>risk factor </a:t>
            </a:r>
            <a:r>
              <a:rPr lang="en-US" sz="2800" b="1" dirty="0" smtClean="0">
                <a:solidFill>
                  <a:srgbClr val="002060"/>
                </a:solidFill>
              </a:rPr>
              <a:t>for </a:t>
            </a:r>
            <a:r>
              <a:rPr lang="en-US" sz="2800" b="1" dirty="0" smtClean="0">
                <a:solidFill>
                  <a:srgbClr val="FF0000"/>
                </a:solidFill>
              </a:rPr>
              <a:t>CKD</a:t>
            </a:r>
            <a:r>
              <a:rPr lang="en-US" sz="2800" b="1" dirty="0" smtClean="0">
                <a:solidFill>
                  <a:srgbClr val="002060"/>
                </a:solidFill>
              </a:rPr>
              <a:t> and </a:t>
            </a:r>
            <a:r>
              <a:rPr lang="en-US" sz="2800" b="1" dirty="0" smtClean="0">
                <a:solidFill>
                  <a:srgbClr val="FF0000"/>
                </a:solidFill>
              </a:rPr>
              <a:t>ESRD</a:t>
            </a:r>
            <a:endParaRPr lang="en-US" sz="2800" dirty="0"/>
          </a:p>
        </p:txBody>
      </p:sp>
      <p:sp>
        <p:nvSpPr>
          <p:cNvPr id="3" name="Content Placeholder 2"/>
          <p:cNvSpPr>
            <a:spLocks noGrp="1"/>
          </p:cNvSpPr>
          <p:nvPr>
            <p:ph sz="quarter" idx="1"/>
          </p:nvPr>
        </p:nvSpPr>
        <p:spPr/>
        <p:txBody>
          <a:bodyPr>
            <a:normAutofit/>
          </a:bodyPr>
          <a:lstStyle/>
          <a:p>
            <a:pPr>
              <a:buNone/>
            </a:pPr>
            <a:endParaRPr lang="en-US" sz="3200" b="1" dirty="0">
              <a:solidFill>
                <a:srgbClr val="002060"/>
              </a:solidFill>
            </a:endParaRPr>
          </a:p>
        </p:txBody>
      </p:sp>
      <p:pic>
        <p:nvPicPr>
          <p:cNvPr id="1026" name="Picture 2" descr="C:\Documents and Settings\ma.getmiri\My Documents\My Pictures\ckd htn.JPG"/>
          <p:cNvPicPr>
            <a:picLocks noChangeAspect="1" noChangeArrowheads="1"/>
          </p:cNvPicPr>
          <p:nvPr/>
        </p:nvPicPr>
        <p:blipFill>
          <a:blip r:embed="rId2"/>
          <a:srcRect/>
          <a:stretch>
            <a:fillRect/>
          </a:stretch>
        </p:blipFill>
        <p:spPr bwMode="auto">
          <a:xfrm>
            <a:off x="228600" y="1089773"/>
            <a:ext cx="8626531" cy="5387227"/>
          </a:xfrm>
          <a:prstGeom prst="rect">
            <a:avLst/>
          </a:prstGeom>
          <a:noFill/>
        </p:spPr>
      </p:pic>
      <p:pic>
        <p:nvPicPr>
          <p:cNvPr id="5" name="Picture 4"/>
          <p:cNvPicPr>
            <a:picLocks noChangeAspect="1"/>
          </p:cNvPicPr>
          <p:nvPr/>
        </p:nvPicPr>
        <p:blipFill>
          <a:blip r:embed="rId3"/>
          <a:stretch>
            <a:fillRect/>
          </a:stretch>
        </p:blipFill>
        <p:spPr>
          <a:xfrm>
            <a:off x="7239000" y="228600"/>
            <a:ext cx="1725318" cy="13046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708898"/>
            <a:ext cx="1676400" cy="1676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Autofit/>
          </a:bodyPr>
          <a:lstStyle/>
          <a:p>
            <a:pPr>
              <a:buNone/>
            </a:pPr>
            <a:r>
              <a:rPr lang="en-US" sz="6000" b="1" dirty="0" smtClean="0">
                <a:solidFill>
                  <a:srgbClr val="FF0000"/>
                </a:solidFill>
              </a:rPr>
              <a:t>HTN</a:t>
            </a:r>
            <a:r>
              <a:rPr lang="en-US" sz="6000" b="1" dirty="0" smtClean="0">
                <a:solidFill>
                  <a:srgbClr val="002060"/>
                </a:solidFill>
              </a:rPr>
              <a:t> is a </a:t>
            </a:r>
            <a:r>
              <a:rPr lang="en-US" sz="6000" b="1" dirty="0" smtClean="0">
                <a:solidFill>
                  <a:srgbClr val="FF0000"/>
                </a:solidFill>
              </a:rPr>
              <a:t>leading risk factor </a:t>
            </a:r>
            <a:r>
              <a:rPr lang="en-US" sz="6000" b="1" dirty="0" smtClean="0">
                <a:solidFill>
                  <a:srgbClr val="002060"/>
                </a:solidFill>
              </a:rPr>
              <a:t>for </a:t>
            </a:r>
            <a:r>
              <a:rPr lang="en-US" sz="6000" b="1" dirty="0" smtClean="0">
                <a:solidFill>
                  <a:srgbClr val="FF0000"/>
                </a:solidFill>
              </a:rPr>
              <a:t>IHD</a:t>
            </a:r>
            <a:r>
              <a:rPr lang="en-US" sz="6000" b="1" dirty="0" smtClean="0">
                <a:solidFill>
                  <a:srgbClr val="002060"/>
                </a:solidFill>
              </a:rPr>
              <a:t>, including </a:t>
            </a:r>
            <a:r>
              <a:rPr lang="en-US" sz="6000" b="1" dirty="0" smtClean="0">
                <a:solidFill>
                  <a:srgbClr val="FF0000"/>
                </a:solidFill>
              </a:rPr>
              <a:t>MI</a:t>
            </a:r>
            <a:r>
              <a:rPr lang="en-US" sz="6000" b="1" dirty="0" smtClean="0">
                <a:solidFill>
                  <a:srgbClr val="002060"/>
                </a:solidFill>
              </a:rPr>
              <a:t>.</a:t>
            </a:r>
            <a:endParaRPr lang="en-US" sz="6000" b="1" dirty="0">
              <a:solidFill>
                <a:srgbClr val="00206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519" y="4038601"/>
            <a:ext cx="2590800" cy="2590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noAutofit/>
          </a:bodyPr>
          <a:lstStyle/>
          <a:p>
            <a:pPr algn="ctr"/>
            <a:r>
              <a:rPr lang="en-US" sz="2800" b="1" dirty="0" smtClean="0">
                <a:solidFill>
                  <a:srgbClr val="7030A0"/>
                </a:solidFill>
              </a:rPr>
              <a:t>Rate of HTN in people aged 20 years and older in world regions</a:t>
            </a:r>
            <a:endParaRPr lang="en-US" sz="2800" b="1" dirty="0">
              <a:solidFill>
                <a:srgbClr val="7030A0"/>
              </a:solidFill>
            </a:endParaRPr>
          </a:p>
        </p:txBody>
      </p:sp>
      <p:sp>
        <p:nvSpPr>
          <p:cNvPr id="3" name="Content Placeholder 2"/>
          <p:cNvSpPr>
            <a:spLocks noGrp="1"/>
          </p:cNvSpPr>
          <p:nvPr>
            <p:ph sz="quarter" idx="1"/>
          </p:nvPr>
        </p:nvSpPr>
        <p:spPr>
          <a:xfrm>
            <a:off x="7543800" y="1219200"/>
            <a:ext cx="1447800" cy="5257800"/>
          </a:xfrm>
        </p:spPr>
        <p:txBody>
          <a:bodyPr>
            <a:noAutofit/>
          </a:bodyPr>
          <a:lstStyle/>
          <a:p>
            <a:pPr>
              <a:buNone/>
            </a:pPr>
            <a:r>
              <a:rPr lang="en-US" sz="2400" b="1" dirty="0" smtClean="0">
                <a:solidFill>
                  <a:srgbClr val="7030A0"/>
                </a:solidFill>
              </a:rPr>
              <a:t>Global burden of HTN: analysis of worldwide data</a:t>
            </a:r>
          </a:p>
          <a:p>
            <a:pPr>
              <a:buNone/>
            </a:pPr>
            <a:r>
              <a:rPr lang="en-US" sz="2000" b="1" dirty="0" smtClean="0">
                <a:solidFill>
                  <a:srgbClr val="7030A0"/>
                </a:solidFill>
              </a:rPr>
              <a:t>Kearney, et al</a:t>
            </a:r>
          </a:p>
        </p:txBody>
      </p:sp>
      <p:pic>
        <p:nvPicPr>
          <p:cNvPr id="1027" name="Picture 3" descr="C:\Documents and Settings\ma.getmiri\My Documents\My Pictures\Jadval htn 1.JPG"/>
          <p:cNvPicPr>
            <a:picLocks noChangeAspect="1" noChangeArrowheads="1"/>
          </p:cNvPicPr>
          <p:nvPr/>
        </p:nvPicPr>
        <p:blipFill>
          <a:blip r:embed="rId2"/>
          <a:srcRect/>
          <a:stretch>
            <a:fillRect/>
          </a:stretch>
        </p:blipFill>
        <p:spPr bwMode="auto">
          <a:xfrm>
            <a:off x="228600" y="685800"/>
            <a:ext cx="7372350" cy="5734050"/>
          </a:xfrm>
          <a:prstGeom prst="rect">
            <a:avLst/>
          </a:prstGeom>
          <a:noFill/>
        </p:spPr>
      </p:pic>
      <p:pic>
        <p:nvPicPr>
          <p:cNvPr id="5" name="Picture 4"/>
          <p:cNvPicPr>
            <a:picLocks noChangeAspect="1"/>
          </p:cNvPicPr>
          <p:nvPr/>
        </p:nvPicPr>
        <p:blipFill>
          <a:blip r:embed="rId3"/>
          <a:stretch>
            <a:fillRect/>
          </a:stretch>
        </p:blipFill>
        <p:spPr>
          <a:xfrm>
            <a:off x="7239000" y="228600"/>
            <a:ext cx="1725318" cy="130465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endParaRPr lang="en-US" dirty="0"/>
          </a:p>
        </p:txBody>
      </p:sp>
      <p:sp>
        <p:nvSpPr>
          <p:cNvPr id="3" name="Content Placeholder 2"/>
          <p:cNvSpPr>
            <a:spLocks noGrp="1"/>
          </p:cNvSpPr>
          <p:nvPr>
            <p:ph sz="quarter" idx="1"/>
          </p:nvPr>
        </p:nvSpPr>
        <p:spPr>
          <a:xfrm>
            <a:off x="7543800" y="1524000"/>
            <a:ext cx="1371600" cy="4800600"/>
          </a:xfrm>
        </p:spPr>
        <p:txBody>
          <a:bodyPr>
            <a:normAutofit/>
          </a:bodyPr>
          <a:lstStyle/>
          <a:p>
            <a:pPr>
              <a:buNone/>
            </a:pPr>
            <a:r>
              <a:rPr lang="en-US" sz="2200" b="1" dirty="0" smtClean="0">
                <a:solidFill>
                  <a:srgbClr val="7030A0"/>
                </a:solidFill>
              </a:rPr>
              <a:t>Global burden of HTN: analysis of worldwide data</a:t>
            </a:r>
          </a:p>
          <a:p>
            <a:pPr>
              <a:buNone/>
            </a:pPr>
            <a:r>
              <a:rPr lang="en-US" sz="1600" b="1" dirty="0" smtClean="0">
                <a:solidFill>
                  <a:srgbClr val="7030A0"/>
                </a:solidFill>
              </a:rPr>
              <a:t>Kearney, et al</a:t>
            </a:r>
          </a:p>
          <a:p>
            <a:pPr>
              <a:buNone/>
            </a:pPr>
            <a:endParaRPr lang="en-US" sz="1600" b="1" dirty="0" smtClean="0">
              <a:solidFill>
                <a:srgbClr val="7030A0"/>
              </a:solidFill>
            </a:endParaRPr>
          </a:p>
          <a:p>
            <a:pPr>
              <a:buNone/>
            </a:pPr>
            <a:r>
              <a:rPr lang="en-US" dirty="0" smtClean="0"/>
              <a:t>Lancet</a:t>
            </a:r>
          </a:p>
          <a:p>
            <a:pPr>
              <a:buNone/>
            </a:pPr>
            <a:r>
              <a:rPr lang="en-US" dirty="0" smtClean="0"/>
              <a:t>2005</a:t>
            </a:r>
            <a:endParaRPr lang="en-US" dirty="0"/>
          </a:p>
        </p:txBody>
      </p:sp>
      <p:pic>
        <p:nvPicPr>
          <p:cNvPr id="2050" name="Picture 2" descr="C:\Documents and Settings\ma.getmiri\My Documents\My Pictures\Jadval htn 2.JPG"/>
          <p:cNvPicPr>
            <a:picLocks noChangeAspect="1" noChangeArrowheads="1"/>
          </p:cNvPicPr>
          <p:nvPr/>
        </p:nvPicPr>
        <p:blipFill>
          <a:blip r:embed="rId2"/>
          <a:srcRect/>
          <a:stretch>
            <a:fillRect/>
          </a:stretch>
        </p:blipFill>
        <p:spPr bwMode="auto">
          <a:xfrm>
            <a:off x="0" y="1351926"/>
            <a:ext cx="7086600" cy="5506074"/>
          </a:xfrm>
          <a:prstGeom prst="rect">
            <a:avLst/>
          </a:prstGeom>
          <a:noFill/>
        </p:spPr>
      </p:pic>
      <p:pic>
        <p:nvPicPr>
          <p:cNvPr id="5" name="Picture 4"/>
          <p:cNvPicPr>
            <a:picLocks noChangeAspect="1"/>
          </p:cNvPicPr>
          <p:nvPr/>
        </p:nvPicPr>
        <p:blipFill>
          <a:blip r:embed="rId3"/>
          <a:stretch>
            <a:fillRect/>
          </a:stretch>
        </p:blipFill>
        <p:spPr>
          <a:xfrm>
            <a:off x="7239000" y="228600"/>
            <a:ext cx="1725318" cy="130465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315200" cy="639762"/>
          </a:xfrm>
        </p:spPr>
        <p:txBody>
          <a:bodyPr>
            <a:noAutofit/>
          </a:bodyPr>
          <a:lstStyle/>
          <a:p>
            <a:r>
              <a:rPr lang="en-US" sz="2400" b="1" dirty="0" smtClean="0">
                <a:solidFill>
                  <a:srgbClr val="FF0000"/>
                </a:solidFill>
              </a:rPr>
              <a:t>Worldwide prevalence of HTN: a systematic review</a:t>
            </a:r>
            <a:endParaRPr lang="en-US" sz="2400" b="1" dirty="0">
              <a:solidFill>
                <a:srgbClr val="FF0000"/>
              </a:solidFill>
            </a:endParaRPr>
          </a:p>
        </p:txBody>
      </p:sp>
      <p:sp>
        <p:nvSpPr>
          <p:cNvPr id="3" name="Content Placeholder 2"/>
          <p:cNvSpPr>
            <a:spLocks noGrp="1"/>
          </p:cNvSpPr>
          <p:nvPr>
            <p:ph sz="quarter" idx="1"/>
          </p:nvPr>
        </p:nvSpPr>
        <p:spPr>
          <a:xfrm>
            <a:off x="685800" y="990600"/>
            <a:ext cx="8001000" cy="5029200"/>
          </a:xfrm>
        </p:spPr>
        <p:txBody>
          <a:bodyPr>
            <a:normAutofit/>
          </a:bodyPr>
          <a:lstStyle/>
          <a:p>
            <a:pPr>
              <a:buNone/>
            </a:pPr>
            <a:r>
              <a:rPr lang="en-US" dirty="0" smtClean="0"/>
              <a:t>Journal of HTN   2004</a:t>
            </a:r>
          </a:p>
          <a:p>
            <a:pPr>
              <a:buNone/>
            </a:pPr>
            <a:r>
              <a:rPr lang="en-US" sz="5400" b="1" dirty="0" smtClean="0">
                <a:solidFill>
                  <a:srgbClr val="FF0000"/>
                </a:solidFill>
              </a:rPr>
              <a:t>On </a:t>
            </a:r>
          </a:p>
          <a:p>
            <a:pPr lvl="4">
              <a:buNone/>
            </a:pPr>
            <a:r>
              <a:rPr lang="en-US" sz="4400" b="1" dirty="0" smtClean="0">
                <a:solidFill>
                  <a:srgbClr val="FF0000"/>
                </a:solidFill>
              </a:rPr>
              <a:t>-Prevalence</a:t>
            </a:r>
          </a:p>
          <a:p>
            <a:pPr lvl="4">
              <a:buNone/>
            </a:pPr>
            <a:r>
              <a:rPr lang="en-US" sz="4400" b="1" dirty="0" smtClean="0">
                <a:solidFill>
                  <a:srgbClr val="FF0000"/>
                </a:solidFill>
              </a:rPr>
              <a:t>-Awareness</a:t>
            </a:r>
            <a:endParaRPr lang="en-US" sz="4400" b="1" dirty="0" smtClean="0"/>
          </a:p>
          <a:p>
            <a:pPr lvl="4">
              <a:buNone/>
            </a:pPr>
            <a:r>
              <a:rPr lang="en-US" sz="4400" b="1" dirty="0" smtClean="0">
                <a:solidFill>
                  <a:srgbClr val="FF0000"/>
                </a:solidFill>
              </a:rPr>
              <a:t>-Treatment</a:t>
            </a:r>
            <a:endParaRPr lang="en-US" sz="4400" b="1" dirty="0" smtClean="0"/>
          </a:p>
          <a:p>
            <a:pPr lvl="4">
              <a:buNone/>
            </a:pPr>
            <a:r>
              <a:rPr lang="en-US" sz="4400" b="1" dirty="0" smtClean="0">
                <a:solidFill>
                  <a:srgbClr val="FF0000"/>
                </a:solidFill>
              </a:rPr>
              <a:t>-Control</a:t>
            </a:r>
            <a:r>
              <a:rPr lang="en-US" sz="4400" b="1" dirty="0" smtClean="0"/>
              <a:t> of HTN in different world regions. </a:t>
            </a:r>
            <a:endParaRPr lang="en-US" sz="4400" dirty="0" smtClean="0"/>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286000"/>
            <a:ext cx="2143125" cy="214312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73162"/>
          </a:xfrm>
        </p:spPr>
        <p:txBody>
          <a:bodyPr>
            <a:normAutofit/>
          </a:bodyPr>
          <a:lstStyle/>
          <a:p>
            <a:r>
              <a:rPr lang="en-US" sz="6000" b="1" dirty="0" smtClean="0">
                <a:solidFill>
                  <a:srgbClr val="FF0000"/>
                </a:solidFill>
              </a:rPr>
              <a:t>Results</a:t>
            </a:r>
            <a:endParaRPr lang="en-US" sz="6000" dirty="0"/>
          </a:p>
        </p:txBody>
      </p:sp>
      <p:sp>
        <p:nvSpPr>
          <p:cNvPr id="3" name="Content Placeholder 2"/>
          <p:cNvSpPr>
            <a:spLocks noGrp="1"/>
          </p:cNvSpPr>
          <p:nvPr>
            <p:ph sz="quarter" idx="1"/>
          </p:nvPr>
        </p:nvSpPr>
        <p:spPr/>
        <p:txBody>
          <a:bodyPr>
            <a:noAutofit/>
          </a:bodyPr>
          <a:lstStyle/>
          <a:p>
            <a:pPr>
              <a:buNone/>
            </a:pPr>
            <a:r>
              <a:rPr lang="en-US" sz="4400" b="1" dirty="0" smtClean="0"/>
              <a:t>-Lowest prevalence in </a:t>
            </a:r>
            <a:r>
              <a:rPr lang="en-US" sz="4400" b="1" dirty="0" smtClean="0">
                <a:solidFill>
                  <a:srgbClr val="FF0000"/>
                </a:solidFill>
              </a:rPr>
              <a:t>India</a:t>
            </a:r>
            <a:r>
              <a:rPr lang="en-US" sz="4400" b="1" dirty="0" smtClean="0"/>
              <a:t> (</a:t>
            </a:r>
            <a:r>
              <a:rPr lang="en-US" sz="4400" b="1" dirty="0" smtClean="0">
                <a:solidFill>
                  <a:srgbClr val="FF0000"/>
                </a:solidFill>
              </a:rPr>
              <a:t>3.4% in men and 6.8% in women)</a:t>
            </a:r>
            <a:r>
              <a:rPr lang="en-US" sz="4400" b="1" dirty="0" smtClean="0"/>
              <a:t> &amp;</a:t>
            </a:r>
          </a:p>
          <a:p>
            <a:pPr>
              <a:buNone/>
            </a:pPr>
            <a:r>
              <a:rPr lang="en-US" sz="4400" b="1" dirty="0" smtClean="0"/>
              <a:t>-Highest prevalence in </a:t>
            </a:r>
            <a:r>
              <a:rPr lang="en-US" sz="4400" b="1" dirty="0" smtClean="0">
                <a:solidFill>
                  <a:srgbClr val="FF0000"/>
                </a:solidFill>
              </a:rPr>
              <a:t>Poland (68.9% in men and 72.5% in women).</a:t>
            </a:r>
            <a:endParaRPr lang="en-US" sz="4000" dirty="0">
              <a:solidFill>
                <a:srgbClr val="FF000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904082"/>
            <a:ext cx="1725318" cy="172531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534400" cy="6096000"/>
          </a:xfrm>
        </p:spPr>
        <p:txBody>
          <a:bodyPr>
            <a:normAutofit/>
          </a:bodyPr>
          <a:lstStyle/>
          <a:p>
            <a:pPr marL="0" indent="0">
              <a:buNone/>
            </a:pPr>
            <a:r>
              <a:rPr lang="en-US" sz="9600" b="1" dirty="0">
                <a:solidFill>
                  <a:srgbClr val="002060"/>
                </a:solidFill>
              </a:rPr>
              <a:t>One </a:t>
            </a:r>
            <a:r>
              <a:rPr lang="en-US" sz="9600" b="1" dirty="0">
                <a:solidFill>
                  <a:srgbClr val="FF0000"/>
                </a:solidFill>
              </a:rPr>
              <a:t>DALY</a:t>
            </a:r>
            <a:r>
              <a:rPr lang="en-US" sz="9600" b="1" dirty="0">
                <a:solidFill>
                  <a:srgbClr val="002060"/>
                </a:solidFill>
              </a:rPr>
              <a:t> </a:t>
            </a:r>
            <a:r>
              <a:rPr lang="en-US" sz="9600" b="1" dirty="0" smtClean="0">
                <a:solidFill>
                  <a:srgbClr val="002060"/>
                </a:solidFill>
              </a:rPr>
              <a:t>= One </a:t>
            </a:r>
            <a:r>
              <a:rPr lang="en-US" sz="9600" b="1" dirty="0">
                <a:solidFill>
                  <a:srgbClr val="002060"/>
                </a:solidFill>
              </a:rPr>
              <a:t>year of healthy life </a:t>
            </a:r>
            <a:r>
              <a:rPr lang="en-US" sz="9600" b="1" dirty="0" smtClean="0">
                <a:solidFill>
                  <a:srgbClr val="002060"/>
                </a:solidFill>
              </a:rPr>
              <a:t>lost &amp;</a:t>
            </a:r>
          </a:p>
          <a:p>
            <a:pPr marL="0" indent="0">
              <a:buNone/>
            </a:pPr>
            <a:endParaRPr lang="en-US" dirty="0"/>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82000" cy="6172200"/>
          </a:xfrm>
        </p:spPr>
        <p:txBody>
          <a:bodyPr>
            <a:noAutofit/>
          </a:bodyPr>
          <a:lstStyle/>
          <a:p>
            <a:pPr>
              <a:buNone/>
            </a:pPr>
            <a:r>
              <a:rPr lang="en-US" sz="6000" b="1" dirty="0" smtClean="0">
                <a:solidFill>
                  <a:srgbClr val="FF0000"/>
                </a:solidFill>
              </a:rPr>
              <a:t>Awareness:</a:t>
            </a:r>
          </a:p>
          <a:p>
            <a:pPr lvl="2">
              <a:buNone/>
            </a:pPr>
            <a:r>
              <a:rPr lang="en-US" sz="3800" b="1" dirty="0" smtClean="0">
                <a:solidFill>
                  <a:srgbClr val="FF0000"/>
                </a:solidFill>
              </a:rPr>
              <a:t>46% </a:t>
            </a:r>
            <a:r>
              <a:rPr lang="en-US" sz="3000" b="1" dirty="0" smtClean="0">
                <a:solidFill>
                  <a:srgbClr val="FF0000"/>
                </a:solidFill>
              </a:rPr>
              <a:t>(25.2% in Korea to 75% in Barbados) </a:t>
            </a:r>
          </a:p>
          <a:p>
            <a:pPr>
              <a:buNone/>
            </a:pPr>
            <a:r>
              <a:rPr lang="en-US" sz="6600" b="1" dirty="0" smtClean="0">
                <a:solidFill>
                  <a:srgbClr val="FF0000"/>
                </a:solidFill>
              </a:rPr>
              <a:t>Treatment: </a:t>
            </a:r>
          </a:p>
          <a:p>
            <a:pPr lvl="2">
              <a:buNone/>
            </a:pPr>
            <a:r>
              <a:rPr lang="en-US" sz="3600" b="1" dirty="0" smtClean="0">
                <a:solidFill>
                  <a:srgbClr val="00B050"/>
                </a:solidFill>
              </a:rPr>
              <a:t>10.7% in Mexico to 66% in Barbados</a:t>
            </a:r>
            <a:endParaRPr lang="en-US" sz="3600" b="1" dirty="0" smtClean="0"/>
          </a:p>
          <a:p>
            <a:pPr>
              <a:buNone/>
            </a:pPr>
            <a:r>
              <a:rPr lang="en-US" sz="5400" b="1" dirty="0" smtClean="0">
                <a:solidFill>
                  <a:srgbClr val="C00000"/>
                </a:solidFill>
              </a:rPr>
              <a:t>Control</a:t>
            </a:r>
          </a:p>
          <a:p>
            <a:pPr lvl="2">
              <a:buNone/>
            </a:pPr>
            <a:r>
              <a:rPr lang="en-US" sz="3600" b="1" dirty="0" smtClean="0">
                <a:solidFill>
                  <a:srgbClr val="C00000"/>
                </a:solidFill>
              </a:rPr>
              <a:t>5.4% in Korea to 58% in Barbados</a:t>
            </a:r>
            <a:r>
              <a:rPr lang="en-US" sz="3600" b="1" dirty="0" smtClean="0"/>
              <a:t>.</a:t>
            </a:r>
            <a:endParaRPr lang="en-US" sz="3600" dirty="0" smtClean="0"/>
          </a:p>
        </p:txBody>
      </p:sp>
      <p:pic>
        <p:nvPicPr>
          <p:cNvPr id="4" name="Picture 3"/>
          <p:cNvPicPr>
            <a:picLocks noChangeAspect="1"/>
          </p:cNvPicPr>
          <p:nvPr/>
        </p:nvPicPr>
        <p:blipFill>
          <a:blip r:embed="rId2"/>
          <a:stretch>
            <a:fillRect/>
          </a:stretch>
        </p:blipFill>
        <p:spPr>
          <a:xfrm>
            <a:off x="7162800" y="1524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918" y="4953000"/>
            <a:ext cx="1676400" cy="16764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ma.getmiri\Desktop\ovidweb.cgi.jpeg"/>
          <p:cNvPicPr>
            <a:picLocks noChangeAspect="1" noChangeArrowheads="1"/>
          </p:cNvPicPr>
          <p:nvPr/>
        </p:nvPicPr>
        <p:blipFill>
          <a:blip r:embed="rId2"/>
          <a:srcRect/>
          <a:stretch>
            <a:fillRect/>
          </a:stretch>
        </p:blipFill>
        <p:spPr bwMode="auto">
          <a:xfrm>
            <a:off x="0" y="0"/>
            <a:ext cx="9121262"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over"/>
          <p:cNvPicPr>
            <a:picLocks noChangeAspect="1" noChangeArrowheads="1"/>
          </p:cNvPicPr>
          <p:nvPr/>
        </p:nvPicPr>
        <p:blipFill>
          <a:blip r:embed="rId2"/>
          <a:srcRect/>
          <a:stretch>
            <a:fillRect/>
          </a:stretch>
        </p:blipFill>
        <p:spPr bwMode="auto">
          <a:xfrm>
            <a:off x="-1" y="0"/>
            <a:ext cx="9144001" cy="6858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over"/>
          <p:cNvPicPr>
            <a:picLocks noChangeAspect="1" noChangeArrowheads="1"/>
          </p:cNvPicPr>
          <p:nvPr/>
        </p:nvPicPr>
        <p:blipFill>
          <a:blip r:embed="rId2"/>
          <a:srcRect/>
          <a:stretch>
            <a:fillRect/>
          </a:stretch>
        </p:blipFill>
        <p:spPr bwMode="auto">
          <a:xfrm>
            <a:off x="0" y="-2496"/>
            <a:ext cx="9144000" cy="6860496"/>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9935" cy="1412875"/>
          </a:xfrm>
        </p:spPr>
        <p:txBody>
          <a:bodyPr>
            <a:noAutofit/>
          </a:bodyPr>
          <a:lstStyle/>
          <a:p>
            <a:r>
              <a:rPr lang="en-US" sz="4400" b="1" dirty="0" smtClean="0">
                <a:solidFill>
                  <a:srgbClr val="FF0000"/>
                </a:solidFill>
              </a:rPr>
              <a:t>Costs</a:t>
            </a:r>
            <a:r>
              <a:rPr lang="en-US" sz="4400" b="1" dirty="0" smtClean="0">
                <a:solidFill>
                  <a:srgbClr val="7030A0"/>
                </a:solidFill>
              </a:rPr>
              <a:t> for HTN </a:t>
            </a:r>
            <a:br>
              <a:rPr lang="en-US" sz="4400" b="1" dirty="0" smtClean="0">
                <a:solidFill>
                  <a:srgbClr val="7030A0"/>
                </a:solidFill>
              </a:rPr>
            </a:br>
            <a:r>
              <a:rPr lang="en-US" sz="4400" b="1" dirty="0" smtClean="0">
                <a:solidFill>
                  <a:srgbClr val="7030A0"/>
                </a:solidFill>
              </a:rPr>
              <a:t>in </a:t>
            </a:r>
            <a:r>
              <a:rPr lang="en-US" sz="2400" b="1" dirty="0" smtClean="0">
                <a:solidFill>
                  <a:srgbClr val="7030A0"/>
                </a:solidFill>
              </a:rPr>
              <a:t>Latin America </a:t>
            </a:r>
            <a:r>
              <a:rPr lang="en-US" sz="1800" b="1" dirty="0" smtClean="0">
                <a:solidFill>
                  <a:srgbClr val="7030A0"/>
                </a:solidFill>
              </a:rPr>
              <a:t>in 2007</a:t>
            </a:r>
            <a:endParaRPr lang="en-US" sz="4400" b="1" dirty="0"/>
          </a:p>
        </p:txBody>
      </p:sp>
      <p:sp>
        <p:nvSpPr>
          <p:cNvPr id="3" name="Content Placeholder 2"/>
          <p:cNvSpPr>
            <a:spLocks noGrp="1"/>
          </p:cNvSpPr>
          <p:nvPr>
            <p:ph sz="quarter" idx="1"/>
          </p:nvPr>
        </p:nvSpPr>
        <p:spPr>
          <a:xfrm>
            <a:off x="597535" y="1870075"/>
            <a:ext cx="8165465" cy="4454525"/>
          </a:xfrm>
        </p:spPr>
        <p:txBody>
          <a:bodyPr>
            <a:noAutofit/>
          </a:bodyPr>
          <a:lstStyle/>
          <a:p>
            <a:pPr>
              <a:buNone/>
            </a:pPr>
            <a:r>
              <a:rPr lang="en-US" sz="5400" b="1" dirty="0" smtClean="0">
                <a:solidFill>
                  <a:srgbClr val="FF0000"/>
                </a:solidFill>
                <a:sym typeface="+mn-ea"/>
              </a:rPr>
              <a:t>Results</a:t>
            </a:r>
          </a:p>
          <a:p>
            <a:pPr>
              <a:buNone/>
            </a:pPr>
            <a:r>
              <a:rPr lang="en-US" sz="5400" b="1" dirty="0" smtClean="0">
                <a:solidFill>
                  <a:srgbClr val="7030A0"/>
                </a:solidFill>
              </a:rPr>
              <a:t>6</a:t>
            </a:r>
            <a:r>
              <a:rPr lang="en-US" sz="5400" b="1" dirty="0" smtClean="0">
                <a:solidFill>
                  <a:srgbClr val="FF0000"/>
                </a:solidFill>
              </a:rPr>
              <a:t>% - 8% of the total health budget</a:t>
            </a:r>
            <a:r>
              <a:rPr lang="en-US" sz="5400" b="1" dirty="0" smtClean="0">
                <a:solidFill>
                  <a:srgbClr val="7030A0"/>
                </a:solidFill>
              </a:rPr>
              <a:t>, is </a:t>
            </a:r>
            <a:r>
              <a:rPr lang="en-US" sz="5400" b="1" dirty="0" smtClean="0">
                <a:solidFill>
                  <a:srgbClr val="FF0000"/>
                </a:solidFill>
              </a:rPr>
              <a:t>US$ 2,486,145,132</a:t>
            </a:r>
            <a:r>
              <a:rPr lang="en-US" sz="5400" b="1" dirty="0" smtClean="0">
                <a:solidFill>
                  <a:srgbClr val="7030A0"/>
                </a:solidFill>
              </a:rPr>
              <a:t>. </a:t>
            </a:r>
          </a:p>
          <a:p>
            <a:pPr lvl="3">
              <a:buNone/>
            </a:pPr>
            <a:r>
              <a:rPr lang="en-US" sz="3600" b="1" dirty="0" smtClean="0">
                <a:solidFill>
                  <a:srgbClr val="00B050"/>
                </a:solidFill>
              </a:rPr>
              <a:t>-US$ 1,178,725,132 direct &amp;</a:t>
            </a:r>
          </a:p>
          <a:p>
            <a:pPr lvl="3">
              <a:buNone/>
            </a:pPr>
            <a:r>
              <a:rPr lang="en-US" sz="3600" b="1" dirty="0" smtClean="0">
                <a:solidFill>
                  <a:srgbClr val="00B050"/>
                </a:solidFill>
              </a:rPr>
              <a:t>-US$ 1,307,420,000 indirect.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581400"/>
            <a:ext cx="2143125" cy="21431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73162"/>
          </a:xfrm>
        </p:spPr>
        <p:txBody>
          <a:bodyPr>
            <a:noAutofit/>
          </a:bodyPr>
          <a:lstStyle/>
          <a:p>
            <a:endParaRPr lang="en-US" sz="7200" b="1" dirty="0">
              <a:solidFill>
                <a:srgbClr val="C00000"/>
              </a:solidFill>
            </a:endParaRPr>
          </a:p>
        </p:txBody>
      </p:sp>
      <p:sp>
        <p:nvSpPr>
          <p:cNvPr id="3" name="Content Placeholder 2"/>
          <p:cNvSpPr>
            <a:spLocks noGrp="1"/>
          </p:cNvSpPr>
          <p:nvPr>
            <p:ph idx="1"/>
          </p:nvPr>
        </p:nvSpPr>
        <p:spPr>
          <a:xfrm>
            <a:off x="914400" y="2133600"/>
            <a:ext cx="7772400" cy="3886200"/>
          </a:xfrm>
        </p:spPr>
        <p:txBody>
          <a:bodyPr>
            <a:normAutofit/>
          </a:bodyPr>
          <a:lstStyle/>
          <a:p>
            <a:pPr algn="ctr">
              <a:buNone/>
            </a:pPr>
            <a:r>
              <a:rPr lang="en-US" sz="11500" b="1" dirty="0">
                <a:solidFill>
                  <a:srgbClr val="FF0000"/>
                </a:solidFill>
              </a:rPr>
              <a:t>HTN in Iran</a:t>
            </a:r>
            <a:endParaRPr lang="en-US" sz="11500" b="1" dirty="0" smtClean="0">
              <a:solidFill>
                <a:srgbClr val="FF000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2239962"/>
          </a:xfrm>
        </p:spPr>
        <p:txBody>
          <a:bodyPr>
            <a:noAutofit/>
          </a:bodyPr>
          <a:lstStyle/>
          <a:p>
            <a:r>
              <a:rPr lang="en-US" sz="3600" b="1" dirty="0" smtClean="0">
                <a:solidFill>
                  <a:srgbClr val="C00000"/>
                </a:solidFill>
              </a:rPr>
              <a:t>Burden </a:t>
            </a:r>
            <a:r>
              <a:rPr lang="en-US" sz="3600" b="1" dirty="0">
                <a:solidFill>
                  <a:srgbClr val="C00000"/>
                </a:solidFill>
              </a:rPr>
              <a:t>of Hypertensive Heart Disease in Iran during 1990-2017: Findings from the Global Burden of Disease study 2017</a:t>
            </a:r>
            <a:br>
              <a:rPr lang="en-US" sz="3600" b="1" dirty="0">
                <a:solidFill>
                  <a:srgbClr val="C00000"/>
                </a:solidFill>
              </a:rPr>
            </a:br>
            <a:r>
              <a:rPr lang="en-US" sz="1600" b="1" dirty="0">
                <a:solidFill>
                  <a:srgbClr val="C00000"/>
                </a:solidFill>
              </a:rPr>
              <a:t>Negar </a:t>
            </a:r>
            <a:r>
              <a:rPr lang="en-US" sz="1600" b="1" dirty="0" err="1">
                <a:solidFill>
                  <a:srgbClr val="C00000"/>
                </a:solidFill>
              </a:rPr>
              <a:t>Omidi</a:t>
            </a:r>
            <a:r>
              <a:rPr lang="en-US" sz="1600" b="1" dirty="0">
                <a:solidFill>
                  <a:srgbClr val="C00000"/>
                </a:solidFill>
              </a:rPr>
              <a:t> </a:t>
            </a:r>
          </a:p>
        </p:txBody>
      </p:sp>
      <p:sp>
        <p:nvSpPr>
          <p:cNvPr id="3" name="Content Placeholder 2"/>
          <p:cNvSpPr>
            <a:spLocks noGrp="1"/>
          </p:cNvSpPr>
          <p:nvPr>
            <p:ph sz="quarter" idx="1"/>
          </p:nvPr>
        </p:nvSpPr>
        <p:spPr>
          <a:xfrm>
            <a:off x="685800" y="2895600"/>
            <a:ext cx="8001000" cy="3124200"/>
          </a:xfrm>
        </p:spPr>
        <p:txBody>
          <a:bodyPr>
            <a:noAutofit/>
          </a:bodyPr>
          <a:lstStyle/>
          <a:p>
            <a:pPr marL="0" indent="0">
              <a:buNone/>
            </a:pPr>
            <a:r>
              <a:rPr lang="en-US" sz="3600" b="1" dirty="0">
                <a:gradFill>
                  <a:gsLst>
                    <a:gs pos="0">
                      <a:srgbClr val="7B32B2"/>
                    </a:gs>
                    <a:gs pos="100000">
                      <a:srgbClr val="401A5D"/>
                    </a:gs>
                  </a:gsLst>
                  <a:lin scaled="0"/>
                </a:gradFill>
              </a:rPr>
              <a:t>1990 - 2017 Evaluation of HTN Burden</a:t>
            </a:r>
          </a:p>
          <a:p>
            <a:pPr marL="0" indent="0">
              <a:buNone/>
            </a:pPr>
            <a:r>
              <a:rPr lang="en-US" sz="3600" b="1" dirty="0">
                <a:gradFill>
                  <a:gsLst>
                    <a:gs pos="0">
                      <a:srgbClr val="7B32B2"/>
                    </a:gs>
                    <a:gs pos="100000">
                      <a:srgbClr val="401A5D"/>
                    </a:gs>
                  </a:gsLst>
                  <a:lin scaled="0"/>
                </a:gradFill>
              </a:rPr>
              <a:t>Results</a:t>
            </a:r>
          </a:p>
          <a:p>
            <a:pPr marL="0" indent="0">
              <a:buNone/>
            </a:pPr>
            <a:r>
              <a:rPr lang="en-US" sz="3600" b="1" dirty="0">
                <a:gradFill>
                  <a:gsLst>
                    <a:gs pos="0">
                      <a:srgbClr val="7B32B2"/>
                    </a:gs>
                    <a:gs pos="100000">
                      <a:srgbClr val="401A5D"/>
                    </a:gs>
                  </a:gsLst>
                  <a:lin scaled="0"/>
                </a:gradFill>
              </a:rPr>
              <a:t>Age standardized DALY rate for HHD was increased for 51.6% in men &amp; 4.4% in women in Iran.</a:t>
            </a:r>
          </a:p>
          <a:p>
            <a:pPr marL="0" indent="0">
              <a:buNone/>
            </a:pPr>
            <a:endParaRPr lang="en-US" sz="3600" b="1" dirty="0">
              <a:gradFill>
                <a:gsLst>
                  <a:gs pos="0">
                    <a:srgbClr val="7B32B2"/>
                  </a:gs>
                  <a:gs pos="100000">
                    <a:srgbClr val="401A5D"/>
                  </a:gs>
                </a:gsLst>
                <a:lin scaled="0"/>
              </a:gradFill>
            </a:endParaRPr>
          </a:p>
          <a:p>
            <a:pPr marL="0" indent="0">
              <a:buNone/>
            </a:pPr>
            <a:r>
              <a:rPr lang="en-US" sz="3600" b="1" dirty="0">
                <a:gradFill>
                  <a:gsLst>
                    <a:gs pos="0">
                      <a:srgbClr val="7B32B2"/>
                    </a:gs>
                    <a:gs pos="100000">
                      <a:srgbClr val="401A5D"/>
                    </a:gs>
                  </a:gsLst>
                  <a:lin scaled="0"/>
                </a:gradFill>
              </a:rPr>
              <a:t>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3860" y="495935"/>
            <a:ext cx="8282940" cy="5523865"/>
          </a:xfrm>
        </p:spPr>
        <p:txBody>
          <a:bodyPr>
            <a:normAutofit fontScale="87500" lnSpcReduction="10000"/>
          </a:bodyPr>
          <a:lstStyle/>
          <a:p>
            <a:pPr marL="0" indent="0">
              <a:buNone/>
            </a:pPr>
            <a:r>
              <a:rPr lang="en-US" sz="4000" b="1" dirty="0">
                <a:solidFill>
                  <a:srgbClr val="FF0000"/>
                </a:solidFill>
              </a:rPr>
              <a:t>HTN </a:t>
            </a:r>
            <a:r>
              <a:rPr lang="en-US" sz="4000" b="1" dirty="0">
                <a:gradFill>
                  <a:gsLst>
                    <a:gs pos="0">
                      <a:srgbClr val="012D86"/>
                    </a:gs>
                    <a:gs pos="100000">
                      <a:srgbClr val="0E2557"/>
                    </a:gs>
                  </a:gsLst>
                  <a:lin scaled="0"/>
                </a:gradFill>
              </a:rPr>
              <a:t>&amp; its consequent </a:t>
            </a:r>
            <a:r>
              <a:rPr lang="en-US" sz="4000" b="1" dirty="0">
                <a:solidFill>
                  <a:srgbClr val="FF0000"/>
                </a:solidFill>
              </a:rPr>
              <a:t>end-organ damag</a:t>
            </a:r>
            <a:r>
              <a:rPr lang="en-US" sz="4000" b="1" dirty="0">
                <a:gradFill>
                  <a:gsLst>
                    <a:gs pos="0">
                      <a:srgbClr val="012D86"/>
                    </a:gs>
                    <a:gs pos="100000">
                      <a:srgbClr val="0E2557"/>
                    </a:gs>
                  </a:gsLst>
                  <a:lin scaled="0"/>
                </a:gradFill>
              </a:rPr>
              <a:t>e including Hypertensive Heart Disease (</a:t>
            </a:r>
            <a:r>
              <a:rPr lang="en-US" sz="4000" b="1" dirty="0">
                <a:solidFill>
                  <a:srgbClr val="FF0000"/>
                </a:solidFill>
              </a:rPr>
              <a:t>HHD</a:t>
            </a:r>
            <a:r>
              <a:rPr lang="en-US" sz="4000" b="1" dirty="0">
                <a:gradFill>
                  <a:gsLst>
                    <a:gs pos="0">
                      <a:srgbClr val="012D86"/>
                    </a:gs>
                    <a:gs pos="100000">
                      <a:srgbClr val="0E2557"/>
                    </a:gs>
                  </a:gsLst>
                  <a:lin scaled="0"/>
                </a:gradFill>
              </a:rPr>
              <a:t>) are a major concern that impact health, resulting into impairment &amp; </a:t>
            </a:r>
          </a:p>
          <a:p>
            <a:pPr marL="0" indent="0">
              <a:buNone/>
            </a:pPr>
            <a:r>
              <a:rPr lang="en-US" sz="4000" b="1" dirty="0">
                <a:gradFill>
                  <a:gsLst>
                    <a:gs pos="0">
                      <a:srgbClr val="012D86"/>
                    </a:gs>
                    <a:gs pos="100000">
                      <a:srgbClr val="0E2557"/>
                    </a:gs>
                  </a:gsLst>
                  <a:lin scaled="0"/>
                </a:gradFill>
              </a:rPr>
              <a:t>reduced QOL. </a:t>
            </a:r>
          </a:p>
          <a:p>
            <a:pPr marL="0" indent="0">
              <a:buNone/>
            </a:pPr>
            <a:endParaRPr lang="en-US" b="1" dirty="0">
              <a:gradFill>
                <a:gsLst>
                  <a:gs pos="0">
                    <a:srgbClr val="012D86"/>
                  </a:gs>
                  <a:gs pos="100000">
                    <a:srgbClr val="0E2557"/>
                  </a:gs>
                </a:gsLst>
                <a:lin scaled="0"/>
              </a:gradFill>
            </a:endParaRPr>
          </a:p>
          <a:p>
            <a:pPr marL="0" indent="0">
              <a:buNone/>
            </a:pPr>
            <a:r>
              <a:rPr lang="en-US" b="1" dirty="0">
                <a:gradFill>
                  <a:gsLst>
                    <a:gs pos="0">
                      <a:srgbClr val="012D86"/>
                    </a:gs>
                    <a:gs pos="100000">
                      <a:srgbClr val="0E2557"/>
                    </a:gs>
                  </a:gsLst>
                  <a:lin scaled="0"/>
                </a:gradFill>
              </a:rPr>
              <a:t>The purpose of this study was to describe the burden of HHD in Iran and comparing it with the World Bank upper middle-income countries (UMICs) in terms</a:t>
            </a:r>
          </a:p>
          <a:p>
            <a:pPr marL="0" indent="0">
              <a:buNone/>
            </a:pPr>
            <a:r>
              <a:rPr lang="en-US" b="1" dirty="0">
                <a:gradFill>
                  <a:gsLst>
                    <a:gs pos="0">
                      <a:srgbClr val="012D86"/>
                    </a:gs>
                    <a:gs pos="100000">
                      <a:srgbClr val="0E2557"/>
                    </a:gs>
                  </a:gsLst>
                  <a:lin scaled="0"/>
                </a:gradFill>
              </a:rPr>
              <a:t>of DALY, mortality and prevalence.</a:t>
            </a:r>
          </a:p>
          <a:p>
            <a:pPr marL="0" indent="0">
              <a:buNone/>
            </a:pPr>
            <a:r>
              <a:rPr lang="en-US" b="1" dirty="0">
                <a:gradFill>
                  <a:gsLst>
                    <a:gs pos="0">
                      <a:srgbClr val="012D86"/>
                    </a:gs>
                    <a:gs pos="100000">
                      <a:srgbClr val="0E2557"/>
                    </a:gs>
                  </a:gsLst>
                  <a:lin scaled="0"/>
                </a:gradFill>
              </a:rPr>
              <a:t>Methods Using data </a:t>
            </a:r>
            <a:r>
              <a:rPr lang="en-US" b="1" dirty="0" err="1">
                <a:gradFill>
                  <a:gsLst>
                    <a:gs pos="0">
                      <a:srgbClr val="012D86"/>
                    </a:gs>
                    <a:gs pos="100000">
                      <a:srgbClr val="0E2557"/>
                    </a:gs>
                  </a:gsLst>
                  <a:lin scaled="0"/>
                </a:gradFill>
              </a:rPr>
              <a:t>fromthe</a:t>
            </a:r>
            <a:r>
              <a:rPr lang="en-US" b="1" dirty="0">
                <a:gradFill>
                  <a:gsLst>
                    <a:gs pos="0">
                      <a:srgbClr val="012D86"/>
                    </a:gs>
                    <a:gs pos="100000">
                      <a:srgbClr val="0E2557"/>
                    </a:gs>
                  </a:gsLst>
                  <a:lin scaled="0"/>
                </a:gradFill>
              </a:rPr>
              <a:t> Global Burden of Disease study 2017, we compared the number of DALYs, deaths and</a:t>
            </a:r>
          </a:p>
        </p:txBody>
      </p:sp>
      <p:pic>
        <p:nvPicPr>
          <p:cNvPr id="2" name="Picture 1"/>
          <p:cNvPicPr>
            <a:picLocks noChangeAspect="1"/>
          </p:cNvPicPr>
          <p:nvPr/>
        </p:nvPicPr>
        <p:blipFill>
          <a:blip r:embed="rId2"/>
          <a:stretch>
            <a:fillRect/>
          </a:stretch>
        </p:blipFill>
        <p:spPr>
          <a:xfrm>
            <a:off x="7162800" y="152400"/>
            <a:ext cx="1725318" cy="13046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2755" y="539115"/>
            <a:ext cx="8234045" cy="5480685"/>
          </a:xfrm>
        </p:spPr>
        <p:txBody>
          <a:bodyPr>
            <a:noAutofit/>
          </a:bodyPr>
          <a:lstStyle/>
          <a:p>
            <a:pPr marL="0" indent="0">
              <a:buNone/>
            </a:pPr>
            <a:r>
              <a:rPr lang="en-US" sz="5400" b="1" dirty="0">
                <a:gradFill>
                  <a:gsLst>
                    <a:gs pos="0">
                      <a:srgbClr val="7B32B2"/>
                    </a:gs>
                    <a:gs pos="100000">
                      <a:srgbClr val="401A5D"/>
                    </a:gs>
                  </a:gsLst>
                  <a:lin scaled="0"/>
                </a:gradFill>
                <a:sym typeface="+mn-ea"/>
              </a:rPr>
              <a:t>1990 - 2017 Evaluation of HTN Burden</a:t>
            </a:r>
            <a:endParaRPr lang="en-US" sz="5400" b="1" dirty="0">
              <a:gradFill>
                <a:gsLst>
                  <a:gs pos="0">
                    <a:srgbClr val="7B32B2"/>
                  </a:gs>
                  <a:gs pos="100000">
                    <a:srgbClr val="401A5D"/>
                  </a:gs>
                </a:gsLst>
                <a:lin scaled="0"/>
              </a:gradFill>
            </a:endParaRPr>
          </a:p>
          <a:p>
            <a:pPr marL="0" indent="0">
              <a:buNone/>
            </a:pPr>
            <a:r>
              <a:rPr lang="en-US" sz="5400" b="1" dirty="0">
                <a:solidFill>
                  <a:srgbClr val="FF0000"/>
                </a:solidFill>
                <a:sym typeface="+mn-ea"/>
              </a:rPr>
              <a:t>Results</a:t>
            </a:r>
            <a:endParaRPr lang="en-US" sz="5400" b="1" dirty="0">
              <a:gradFill>
                <a:gsLst>
                  <a:gs pos="0">
                    <a:srgbClr val="7B32B2"/>
                  </a:gs>
                  <a:gs pos="100000">
                    <a:srgbClr val="401A5D"/>
                  </a:gs>
                </a:gsLst>
                <a:lin scaled="0"/>
              </a:gradFill>
            </a:endParaRPr>
          </a:p>
          <a:p>
            <a:pPr marL="457200" lvl="1" indent="0">
              <a:buNone/>
            </a:pPr>
            <a:r>
              <a:rPr lang="en-US" sz="4800" b="1" dirty="0">
                <a:gradFill>
                  <a:gsLst>
                    <a:gs pos="0">
                      <a:srgbClr val="7B32B2"/>
                    </a:gs>
                    <a:gs pos="100000">
                      <a:srgbClr val="401A5D"/>
                    </a:gs>
                  </a:gsLst>
                  <a:lin scaled="0"/>
                </a:gradFill>
                <a:sym typeface="+mn-ea"/>
              </a:rPr>
              <a:t>Age standardized DALY rate for HHD was increased for 51.6% in men &amp; 4.4% in women in Iran.</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11719"/>
          <a:stretch>
            <a:fillRect/>
          </a:stretch>
        </p:blipFill>
        <p:spPr bwMode="auto">
          <a:xfrm>
            <a:off x="228600" y="1752600"/>
            <a:ext cx="8505825" cy="4305291"/>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Burden attributable to 16 leading risk factors in Iran</a:t>
            </a:r>
            <a:endParaRPr lang="en-US"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a:xfrm>
            <a:off x="2362200" y="6356351"/>
            <a:ext cx="4572000" cy="273049"/>
          </a:xfrm>
        </p:spPr>
        <p:txBody>
          <a:bodyPr/>
          <a:lstStyle/>
          <a:p>
            <a:r>
              <a:rPr lang="en-US" dirty="0" err="1" smtClean="0"/>
              <a:t>Asgari</a:t>
            </a:r>
            <a:r>
              <a:rPr lang="en-US" dirty="0" smtClean="0"/>
              <a:t> </a:t>
            </a:r>
            <a:r>
              <a:rPr lang="en-US" dirty="0" err="1" smtClean="0"/>
              <a:t>F.Iranian</a:t>
            </a:r>
            <a:r>
              <a:rPr lang="en-US" dirty="0" smtClean="0"/>
              <a:t> J </a:t>
            </a:r>
            <a:r>
              <a:rPr lang="en-US" dirty="0" err="1" smtClean="0"/>
              <a:t>Publ</a:t>
            </a:r>
            <a:r>
              <a:rPr lang="en-US" dirty="0" smtClean="0"/>
              <a:t> Health, Vol. 38, Suppl. 1, 2009, pp.119-122</a:t>
            </a:r>
            <a:endParaRPr lang="en-US" dirty="0"/>
          </a:p>
        </p:txBody>
      </p:sp>
      <p:pic>
        <p:nvPicPr>
          <p:cNvPr id="5" name="Picture 4"/>
          <p:cNvPicPr>
            <a:picLocks noChangeAspect="1"/>
          </p:cNvPicPr>
          <p:nvPr/>
        </p:nvPicPr>
        <p:blipFill>
          <a:blip r:embed="rId3"/>
          <a:stretch>
            <a:fillRect/>
          </a:stretch>
        </p:blipFill>
        <p:spPr>
          <a:xfrm>
            <a:off x="7239000" y="228600"/>
            <a:ext cx="1725318" cy="13046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83318" cy="901834"/>
          </a:xfrm>
        </p:spPr>
        <p:txBody>
          <a:bodyPr>
            <a:noAutofit/>
          </a:bodyPr>
          <a:lstStyle/>
          <a:p>
            <a:r>
              <a:rPr lang="en-US" sz="5400" b="1" dirty="0">
                <a:solidFill>
                  <a:srgbClr val="C00000"/>
                </a:solidFill>
              </a:rPr>
              <a:t>D</a:t>
            </a:r>
            <a:r>
              <a:rPr lang="en-US" sz="5400" b="1" dirty="0" smtClean="0">
                <a:solidFill>
                  <a:srgbClr val="C00000"/>
                </a:solidFill>
              </a:rPr>
              <a:t>isease burden equal to </a:t>
            </a:r>
            <a:endParaRPr lang="en-US" sz="5400" b="1" dirty="0">
              <a:solidFill>
                <a:srgbClr val="C00000"/>
              </a:solidFill>
            </a:endParaRPr>
          </a:p>
        </p:txBody>
      </p:sp>
      <p:sp>
        <p:nvSpPr>
          <p:cNvPr id="3" name="Content Placeholder 2"/>
          <p:cNvSpPr>
            <a:spLocks noGrp="1"/>
          </p:cNvSpPr>
          <p:nvPr>
            <p:ph sz="quarter" idx="1"/>
          </p:nvPr>
        </p:nvSpPr>
        <p:spPr>
          <a:xfrm>
            <a:off x="457200" y="1524000"/>
            <a:ext cx="8229600" cy="4876800"/>
          </a:xfrm>
        </p:spPr>
        <p:txBody>
          <a:bodyPr>
            <a:normAutofit/>
          </a:bodyPr>
          <a:lstStyle/>
          <a:p>
            <a:pPr marL="0" indent="0">
              <a:buNone/>
            </a:pPr>
            <a:r>
              <a:rPr lang="en-US" sz="4800" b="1" dirty="0" smtClean="0">
                <a:solidFill>
                  <a:srgbClr val="7030A0"/>
                </a:solidFill>
              </a:rPr>
              <a:t>A </a:t>
            </a:r>
            <a:r>
              <a:rPr lang="en-US" sz="4800" b="1" dirty="0">
                <a:solidFill>
                  <a:srgbClr val="7030A0"/>
                </a:solidFill>
              </a:rPr>
              <a:t>measure of </a:t>
            </a:r>
          </a:p>
          <a:p>
            <a:pPr marL="0" indent="0">
              <a:buNone/>
            </a:pPr>
            <a:r>
              <a:rPr lang="en-US" sz="4800" b="1" dirty="0">
                <a:solidFill>
                  <a:srgbClr val="7030A0"/>
                </a:solidFill>
              </a:rPr>
              <a:t>The </a:t>
            </a:r>
            <a:r>
              <a:rPr lang="en-US" sz="4800" b="1" dirty="0">
                <a:solidFill>
                  <a:srgbClr val="FF0000"/>
                </a:solidFill>
              </a:rPr>
              <a:t>gap</a:t>
            </a:r>
            <a:r>
              <a:rPr lang="en-US" sz="4800" b="1" dirty="0">
                <a:solidFill>
                  <a:srgbClr val="7030A0"/>
                </a:solidFill>
              </a:rPr>
              <a:t> between </a:t>
            </a:r>
          </a:p>
          <a:p>
            <a:pPr marL="0" indent="0">
              <a:buNone/>
            </a:pPr>
            <a:r>
              <a:rPr lang="en-US" sz="4800" b="1" dirty="0">
                <a:solidFill>
                  <a:srgbClr val="FF0000"/>
                </a:solidFill>
              </a:rPr>
              <a:t>Current health status </a:t>
            </a:r>
            <a:r>
              <a:rPr lang="en-US" sz="4800" b="1" dirty="0">
                <a:solidFill>
                  <a:srgbClr val="7030A0"/>
                </a:solidFill>
              </a:rPr>
              <a:t>&amp; </a:t>
            </a:r>
          </a:p>
          <a:p>
            <a:pPr marL="0" indent="0">
              <a:buNone/>
            </a:pPr>
            <a:r>
              <a:rPr lang="en-US" sz="4800" b="1" dirty="0">
                <a:solidFill>
                  <a:srgbClr val="FF0000"/>
                </a:solidFill>
              </a:rPr>
              <a:t>Ideal health status </a:t>
            </a:r>
            <a:endParaRPr lang="en-US" sz="4800" b="1" dirty="0" smtClean="0">
              <a:solidFill>
                <a:srgbClr val="FF0000"/>
              </a:solidFill>
            </a:endParaRPr>
          </a:p>
          <a:p>
            <a:pPr marL="0" indent="0">
              <a:buNone/>
            </a:pPr>
            <a:r>
              <a:rPr lang="en-US" sz="2000" b="1" dirty="0" smtClean="0">
                <a:solidFill>
                  <a:srgbClr val="7030A0"/>
                </a:solidFill>
              </a:rPr>
              <a:t>(</a:t>
            </a:r>
            <a:r>
              <a:rPr lang="en-US" sz="2000" b="1" dirty="0">
                <a:solidFill>
                  <a:srgbClr val="7030A0"/>
                </a:solidFill>
              </a:rPr>
              <a:t>where the individual lives to old age </a:t>
            </a:r>
            <a:r>
              <a:rPr lang="en-US" sz="2000" b="1" dirty="0" smtClean="0">
                <a:solidFill>
                  <a:srgbClr val="7030A0"/>
                </a:solidFill>
              </a:rPr>
              <a:t>free</a:t>
            </a:r>
          </a:p>
          <a:p>
            <a:pPr marL="0" indent="0">
              <a:buNone/>
            </a:pPr>
            <a:r>
              <a:rPr lang="en-US" sz="2000" b="1" dirty="0" smtClean="0">
                <a:solidFill>
                  <a:srgbClr val="7030A0"/>
                </a:solidFill>
              </a:rPr>
              <a:t> </a:t>
            </a:r>
            <a:r>
              <a:rPr lang="en-US" sz="2000" b="1" dirty="0">
                <a:solidFill>
                  <a:srgbClr val="7030A0"/>
                </a:solidFill>
              </a:rPr>
              <a:t>from disease &amp; disability).</a:t>
            </a:r>
          </a:p>
          <a:p>
            <a:pPr marL="0" indent="0">
              <a:buNone/>
            </a:pPr>
            <a:endParaRPr lang="en-US" dirty="0"/>
          </a:p>
        </p:txBody>
      </p:sp>
      <p:pic>
        <p:nvPicPr>
          <p:cNvPr id="4" name="Picture 3"/>
          <p:cNvPicPr>
            <a:picLocks noChangeAspect="1"/>
          </p:cNvPicPr>
          <p:nvPr/>
        </p:nvPicPr>
        <p:blipFill>
          <a:blip r:embed="rId2"/>
          <a:stretch>
            <a:fillRect/>
          </a:stretch>
        </p:blipFill>
        <p:spPr>
          <a:xfrm>
            <a:off x="7162800" y="1405072"/>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The prevalence of HTN in different age groups (95% CI): 1996- 2005</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14400" y="1905000"/>
            <a:ext cx="7025240" cy="3981450"/>
          </a:xfrm>
          <a:prstGeom prst="rect">
            <a:avLst/>
          </a:prstGeom>
          <a:noFill/>
          <a:ln w="9525">
            <a:noFill/>
            <a:miter lim="800000"/>
            <a:headEnd/>
            <a:tailEnd/>
          </a:ln>
        </p:spPr>
      </p:pic>
      <p:sp>
        <p:nvSpPr>
          <p:cNvPr id="6" name="Footer Placeholder 5"/>
          <p:cNvSpPr>
            <a:spLocks noGrp="1"/>
          </p:cNvSpPr>
          <p:nvPr>
            <p:ph type="ftr" sz="quarter" idx="11"/>
          </p:nvPr>
        </p:nvSpPr>
        <p:spPr>
          <a:xfrm>
            <a:off x="1828800" y="6172200"/>
            <a:ext cx="5867400" cy="501650"/>
          </a:xfrm>
        </p:spPr>
        <p:txBody>
          <a:bodyPr/>
          <a:lstStyle/>
          <a:p>
            <a:r>
              <a:rPr lang="en-US" dirty="0" err="1" smtClean="0"/>
              <a:t>Haghdoost</a:t>
            </a:r>
            <a:r>
              <a:rPr lang="en-US" dirty="0" smtClean="0"/>
              <a:t> et al: </a:t>
            </a:r>
            <a:r>
              <a:rPr lang="sv-SE" dirty="0" smtClean="0"/>
              <a:t>Arch Iranian Med 2008; 11 (4): 444 – 452</a:t>
            </a:r>
            <a:endParaRPr lang="en-US" dirty="0"/>
          </a:p>
        </p:txBody>
      </p:sp>
      <p:pic>
        <p:nvPicPr>
          <p:cNvPr id="5" name="Picture 4"/>
          <p:cNvPicPr>
            <a:picLocks noChangeAspect="1"/>
          </p:cNvPicPr>
          <p:nvPr/>
        </p:nvPicPr>
        <p:blipFill>
          <a:blip r:embed="rId3"/>
          <a:stretch>
            <a:fillRect/>
          </a:stretch>
        </p:blipFill>
        <p:spPr>
          <a:xfrm>
            <a:off x="7239000" y="228600"/>
            <a:ext cx="1725318" cy="13046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400" b="1" dirty="0" err="1" smtClean="0">
                <a:solidFill>
                  <a:srgbClr val="FF0000"/>
                </a:solidFill>
              </a:rPr>
              <a:t>Haghdoost</a:t>
            </a:r>
            <a:r>
              <a:rPr lang="en-US" sz="4400" b="1" dirty="0" smtClean="0">
                <a:solidFill>
                  <a:srgbClr val="FF0000"/>
                </a:solidFill>
              </a:rPr>
              <a:t> et al:</a:t>
            </a:r>
            <a:endParaRPr lang="en-US" sz="4400" b="1" dirty="0">
              <a:solidFill>
                <a:srgbClr val="FF0000"/>
              </a:solidFill>
            </a:endParaRPr>
          </a:p>
        </p:txBody>
      </p:sp>
      <p:sp>
        <p:nvSpPr>
          <p:cNvPr id="3" name="Content Placeholder 2"/>
          <p:cNvSpPr>
            <a:spLocks noGrp="1"/>
          </p:cNvSpPr>
          <p:nvPr>
            <p:ph idx="1"/>
          </p:nvPr>
        </p:nvSpPr>
        <p:spPr>
          <a:xfrm>
            <a:off x="1143000" y="1371600"/>
            <a:ext cx="7772400" cy="4800600"/>
          </a:xfrm>
        </p:spPr>
        <p:txBody>
          <a:bodyPr>
            <a:noAutofit/>
          </a:bodyPr>
          <a:lstStyle/>
          <a:p>
            <a:pPr>
              <a:buNone/>
            </a:pPr>
            <a:r>
              <a:rPr lang="en-US" sz="3600" b="1" dirty="0" smtClean="0">
                <a:solidFill>
                  <a:srgbClr val="7030A0"/>
                </a:solidFill>
              </a:rPr>
              <a:t>Prevalence of HTN: </a:t>
            </a:r>
          </a:p>
          <a:p>
            <a:pPr lvl="1">
              <a:buNone/>
            </a:pPr>
            <a:r>
              <a:rPr lang="en-US" sz="3600" b="1" dirty="0" smtClean="0">
                <a:solidFill>
                  <a:srgbClr val="7030A0"/>
                </a:solidFill>
              </a:rPr>
              <a:t>-Was </a:t>
            </a:r>
            <a:r>
              <a:rPr lang="en-US" sz="3600" b="1" dirty="0" smtClean="0">
                <a:solidFill>
                  <a:srgbClr val="FF0000"/>
                </a:solidFill>
              </a:rPr>
              <a:t>age dependent </a:t>
            </a:r>
            <a:r>
              <a:rPr lang="en-US" sz="3600" b="1" dirty="0" smtClean="0">
                <a:solidFill>
                  <a:srgbClr val="7030A0"/>
                </a:solidFill>
              </a:rPr>
              <a:t>(each year increase in age, the prevalence increases ~ 0.54% after the age of 20) </a:t>
            </a:r>
          </a:p>
          <a:p>
            <a:pPr lvl="1">
              <a:buNone/>
            </a:pPr>
            <a:r>
              <a:rPr lang="en-US" sz="3600" b="1" dirty="0" smtClean="0">
                <a:solidFill>
                  <a:srgbClr val="7030A0"/>
                </a:solidFill>
              </a:rPr>
              <a:t>-In (30 – 55) [~ 23% ] and &gt;55 was~ 49.5%</a:t>
            </a:r>
          </a:p>
          <a:p>
            <a:pPr lvl="1">
              <a:buNone/>
            </a:pPr>
            <a:r>
              <a:rPr lang="en-US" sz="3600" b="1" dirty="0" smtClean="0">
                <a:solidFill>
                  <a:srgbClr val="7030A0"/>
                </a:solidFill>
              </a:rPr>
              <a:t>-In </a:t>
            </a:r>
            <a:r>
              <a:rPr lang="en-US" sz="3600" b="1" dirty="0" smtClean="0">
                <a:solidFill>
                  <a:srgbClr val="FF0000"/>
                </a:solidFill>
              </a:rPr>
              <a:t>males was 1.3% &lt; females </a:t>
            </a:r>
            <a:r>
              <a:rPr lang="en-US" sz="1600" b="1" dirty="0" smtClean="0">
                <a:solidFill>
                  <a:srgbClr val="7030A0"/>
                </a:solidFill>
              </a:rPr>
              <a:t>(</a:t>
            </a:r>
            <a:r>
              <a:rPr lang="en-US" sz="1600" b="1" i="1" dirty="0" smtClean="0">
                <a:solidFill>
                  <a:srgbClr val="7030A0"/>
                </a:solidFill>
              </a:rPr>
              <a:t>P=0.026).</a:t>
            </a:r>
            <a:endParaRPr lang="en-US" sz="3600" b="1" dirty="0">
              <a:solidFill>
                <a:srgbClr val="7030A0"/>
              </a:solidFill>
            </a:endParaRPr>
          </a:p>
        </p:txBody>
      </p:sp>
      <p:sp>
        <p:nvSpPr>
          <p:cNvPr id="4" name="Footer Placeholder 3"/>
          <p:cNvSpPr>
            <a:spLocks noGrp="1"/>
          </p:cNvSpPr>
          <p:nvPr>
            <p:ph type="ftr" sz="quarter" idx="11"/>
          </p:nvPr>
        </p:nvSpPr>
        <p:spPr>
          <a:xfrm>
            <a:off x="3124200" y="6356351"/>
            <a:ext cx="3657600" cy="273050"/>
          </a:xfrm>
        </p:spPr>
        <p:txBody>
          <a:bodyPr/>
          <a:lstStyle/>
          <a:p>
            <a:r>
              <a:rPr lang="en-US" dirty="0" err="1" smtClean="0"/>
              <a:t>Haghdoost</a:t>
            </a:r>
            <a:r>
              <a:rPr lang="en-US" dirty="0" smtClean="0"/>
              <a:t> et al: Arch Iranian Med 2008; 11 (4): 444 – 452</a:t>
            </a:r>
            <a:endParaRPr lang="en-US" dirty="0"/>
          </a:p>
        </p:txBody>
      </p:sp>
      <p:pic>
        <p:nvPicPr>
          <p:cNvPr id="5" name="Picture 4"/>
          <p:cNvPicPr>
            <a:picLocks noChangeAspect="1"/>
          </p:cNvPicPr>
          <p:nvPr/>
        </p:nvPicPr>
        <p:blipFill>
          <a:blip r:embed="rId2"/>
          <a:stretch>
            <a:fillRect/>
          </a:stretch>
        </p:blipFill>
        <p:spPr>
          <a:xfrm>
            <a:off x="7239000" y="228600"/>
            <a:ext cx="1725318" cy="13046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rm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Prevalence of HTN in the local studies classified by province</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print"/>
          <a:srcRect r="43599"/>
          <a:stretch>
            <a:fillRect/>
          </a:stretch>
        </p:blipFill>
        <p:spPr bwMode="auto">
          <a:xfrm>
            <a:off x="2666999" y="762000"/>
            <a:ext cx="3352801" cy="5929938"/>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7239000" y="228600"/>
            <a:ext cx="1725318" cy="13046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normAutofit fontScale="90000"/>
          </a:bodyPr>
          <a:lstStyle/>
          <a:p>
            <a:r>
              <a:rPr lang="en-US" sz="4800" b="1" dirty="0" smtClean="0">
                <a:solidFill>
                  <a:srgbClr val="FF0000"/>
                </a:solidFill>
                <a:ea typeface="Times New Roman" panose="02020603050405020304"/>
              </a:rPr>
              <a:t>The 2</a:t>
            </a:r>
            <a:r>
              <a:rPr lang="en-US" sz="4800" b="1" baseline="30000" dirty="0" smtClean="0">
                <a:solidFill>
                  <a:srgbClr val="FF0000"/>
                </a:solidFill>
                <a:ea typeface="Times New Roman" panose="02020603050405020304"/>
              </a:rPr>
              <a:t>nd</a:t>
            </a:r>
            <a:r>
              <a:rPr lang="en-US" sz="4800" b="1" dirty="0" smtClean="0">
                <a:solidFill>
                  <a:srgbClr val="FF0000"/>
                </a:solidFill>
                <a:ea typeface="Times New Roman" panose="02020603050405020304"/>
              </a:rPr>
              <a:t> National survey:</a:t>
            </a:r>
            <a:endParaRPr lang="en-US" sz="4800" dirty="0">
              <a:solidFill>
                <a:srgbClr val="FF0000"/>
              </a:solidFill>
            </a:endParaRPr>
          </a:p>
        </p:txBody>
      </p:sp>
      <p:sp>
        <p:nvSpPr>
          <p:cNvPr id="3" name="Content Placeholder 2"/>
          <p:cNvSpPr>
            <a:spLocks noGrp="1"/>
          </p:cNvSpPr>
          <p:nvPr>
            <p:ph idx="1"/>
          </p:nvPr>
        </p:nvSpPr>
        <p:spPr>
          <a:xfrm>
            <a:off x="685800" y="1066800"/>
            <a:ext cx="8305800" cy="5334000"/>
          </a:xfrm>
        </p:spPr>
        <p:txBody>
          <a:bodyPr>
            <a:noAutofit/>
          </a:bodyPr>
          <a:lstStyle/>
          <a:p>
            <a:pPr marL="0" indent="0">
              <a:buNone/>
            </a:pPr>
            <a:r>
              <a:rPr lang="en-US" sz="4000" b="1" dirty="0" smtClean="0">
                <a:solidFill>
                  <a:srgbClr val="7030A0"/>
                </a:solidFill>
              </a:rPr>
              <a:t>The prevalence of HTN </a:t>
            </a:r>
            <a:r>
              <a:rPr lang="en-US" sz="3600" b="1" dirty="0" smtClean="0">
                <a:solidFill>
                  <a:srgbClr val="FF0000"/>
                </a:solidFill>
              </a:rPr>
              <a:t>17.4%</a:t>
            </a:r>
            <a:r>
              <a:rPr lang="en-US" sz="3600" b="1" dirty="0" smtClean="0">
                <a:solidFill>
                  <a:srgbClr val="7030A0"/>
                </a:solidFill>
              </a:rPr>
              <a:t> </a:t>
            </a:r>
            <a:r>
              <a:rPr lang="en-US" sz="2800" b="1" dirty="0" smtClean="0">
                <a:solidFill>
                  <a:srgbClr val="7030A0"/>
                </a:solidFill>
              </a:rPr>
              <a:t>(16.1% women, 18.5% men)</a:t>
            </a:r>
            <a:endParaRPr lang="en-US" sz="3600" b="1" dirty="0" smtClean="0">
              <a:solidFill>
                <a:srgbClr val="7030A0"/>
              </a:solidFill>
            </a:endParaRPr>
          </a:p>
          <a:p>
            <a:pPr marL="0" indent="0">
              <a:buNone/>
            </a:pPr>
            <a:r>
              <a:rPr lang="en-US" sz="4000" b="1" dirty="0" smtClean="0">
                <a:solidFill>
                  <a:srgbClr val="7030A0"/>
                </a:solidFill>
              </a:rPr>
              <a:t>prevalence of </a:t>
            </a:r>
            <a:r>
              <a:rPr lang="en-US" sz="4000" b="1" dirty="0" smtClean="0">
                <a:solidFill>
                  <a:srgbClr val="FF0000"/>
                </a:solidFill>
              </a:rPr>
              <a:t>Stage II </a:t>
            </a:r>
            <a:r>
              <a:rPr lang="en-US" sz="4000" b="1" dirty="0" smtClean="0">
                <a:solidFill>
                  <a:srgbClr val="7030A0"/>
                </a:solidFill>
              </a:rPr>
              <a:t>HTN (&gt;=160/100) was </a:t>
            </a:r>
            <a:r>
              <a:rPr lang="en-US" sz="4000" b="1" dirty="0" smtClean="0">
                <a:solidFill>
                  <a:srgbClr val="FF0000"/>
                </a:solidFill>
              </a:rPr>
              <a:t>4.17%</a:t>
            </a:r>
          </a:p>
          <a:p>
            <a:pPr marL="320040" lvl="1" indent="0">
              <a:buNone/>
            </a:pPr>
            <a:r>
              <a:rPr lang="en-US" sz="4000" b="1" dirty="0" smtClean="0">
                <a:solidFill>
                  <a:srgbClr val="7030A0"/>
                </a:solidFill>
              </a:rPr>
              <a:t>-Mean SBP was 116.2 mmHg [115.8-116.7] </a:t>
            </a:r>
          </a:p>
          <a:p>
            <a:pPr marL="320040" lvl="1" indent="0">
              <a:buNone/>
            </a:pPr>
            <a:r>
              <a:rPr lang="en-US" sz="4000" b="1" dirty="0" smtClean="0">
                <a:solidFill>
                  <a:srgbClr val="7030A0"/>
                </a:solidFill>
              </a:rPr>
              <a:t>-Mean DBP was 74.6 [74.1- 75.0]</a:t>
            </a:r>
          </a:p>
          <a:p>
            <a:pPr marL="320040" lvl="1" indent="0">
              <a:buNone/>
            </a:pPr>
            <a:r>
              <a:rPr lang="en-US" sz="4000" b="1" dirty="0" smtClean="0">
                <a:solidFill>
                  <a:srgbClr val="7030A0"/>
                </a:solidFill>
              </a:rPr>
              <a:t>-</a:t>
            </a:r>
            <a:r>
              <a:rPr lang="en-US" sz="4000" b="1" dirty="0" smtClean="0">
                <a:solidFill>
                  <a:srgbClr val="FF0000"/>
                </a:solidFill>
              </a:rPr>
              <a:t>33.35% </a:t>
            </a:r>
            <a:r>
              <a:rPr lang="en-US" sz="4000" b="1" dirty="0" smtClean="0">
                <a:solidFill>
                  <a:srgbClr val="7030A0"/>
                </a:solidFill>
              </a:rPr>
              <a:t>had received </a:t>
            </a:r>
            <a:r>
              <a:rPr lang="en-US" sz="4000" b="1" dirty="0" smtClean="0">
                <a:solidFill>
                  <a:srgbClr val="FF0000"/>
                </a:solidFill>
              </a:rPr>
              <a:t>treatment</a:t>
            </a:r>
            <a:r>
              <a:rPr lang="en-US" sz="4000" b="1" dirty="0" smtClean="0">
                <a:solidFill>
                  <a:srgbClr val="7030A0"/>
                </a:solidFill>
              </a:rPr>
              <a:t> </a:t>
            </a:r>
          </a:p>
          <a:p>
            <a:pPr marL="320040" lvl="1" indent="0">
              <a:buNone/>
            </a:pPr>
            <a:r>
              <a:rPr lang="en-US" sz="4000" b="1" dirty="0" smtClean="0">
                <a:solidFill>
                  <a:srgbClr val="7030A0"/>
                </a:solidFill>
              </a:rPr>
              <a:t> -</a:t>
            </a:r>
            <a:r>
              <a:rPr lang="en-US" sz="4000" b="1" dirty="0" smtClean="0">
                <a:solidFill>
                  <a:srgbClr val="FF0000"/>
                </a:solidFill>
              </a:rPr>
              <a:t>35.10%</a:t>
            </a:r>
            <a:r>
              <a:rPr lang="en-US" sz="4000" b="1" dirty="0" smtClean="0">
                <a:solidFill>
                  <a:srgbClr val="7030A0"/>
                </a:solidFill>
              </a:rPr>
              <a:t> of those had </a:t>
            </a:r>
            <a:r>
              <a:rPr lang="en-US" sz="4000" b="1" dirty="0" smtClean="0">
                <a:solidFill>
                  <a:srgbClr val="FF0000"/>
                </a:solidFill>
              </a:rPr>
              <a:t>controlled</a:t>
            </a:r>
            <a:r>
              <a:rPr lang="en-US" sz="4000" b="1" dirty="0" smtClean="0">
                <a:solidFill>
                  <a:srgbClr val="7030A0"/>
                </a:solidFill>
              </a:rPr>
              <a:t> HTN</a:t>
            </a:r>
            <a:endParaRPr lang="en-US" sz="4000" b="1" dirty="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rmAutofit/>
          </a:bodyPr>
          <a:lstStyle/>
          <a:p>
            <a:r>
              <a:rPr lang="en-US" b="1" dirty="0" smtClean="0">
                <a:solidFill>
                  <a:srgbClr val="FF0000"/>
                </a:solidFill>
              </a:rPr>
              <a:t>Impact of Age ,Sex in HTN prevalence</a:t>
            </a:r>
            <a:endParaRPr lang="en-US" b="1" dirty="0">
              <a:solidFill>
                <a:srgbClr val="FF0000"/>
              </a:solidFill>
            </a:endParaRPr>
          </a:p>
        </p:txBody>
      </p:sp>
      <p:sp>
        <p:nvSpPr>
          <p:cNvPr id="3" name="Content Placeholder 2"/>
          <p:cNvSpPr>
            <a:spLocks noGrp="1"/>
          </p:cNvSpPr>
          <p:nvPr>
            <p:ph idx="1"/>
          </p:nvPr>
        </p:nvSpPr>
        <p:spPr>
          <a:xfrm>
            <a:off x="685800" y="1219200"/>
            <a:ext cx="8001000" cy="4800600"/>
          </a:xfrm>
        </p:spPr>
        <p:txBody>
          <a:bodyPr>
            <a:normAutofit/>
          </a:bodyPr>
          <a:lstStyle/>
          <a:p>
            <a:pPr>
              <a:buNone/>
            </a:pPr>
            <a:r>
              <a:rPr lang="en-US" sz="3600" b="1" dirty="0" smtClean="0">
                <a:solidFill>
                  <a:srgbClr val="002060"/>
                </a:solidFill>
              </a:rPr>
              <a:t>Men aged 15–34 years had odds of HTN &gt;2 times that of women of the same age</a:t>
            </a:r>
          </a:p>
          <a:p>
            <a:pPr>
              <a:buNone/>
            </a:pPr>
            <a:r>
              <a:rPr lang="en-US" sz="3600" b="1" dirty="0" smtClean="0">
                <a:solidFill>
                  <a:srgbClr val="002060"/>
                </a:solidFill>
              </a:rPr>
              <a:t>In 35–44 years age group, the difference was not significant </a:t>
            </a:r>
          </a:p>
          <a:p>
            <a:pPr>
              <a:buNone/>
            </a:pPr>
            <a:r>
              <a:rPr lang="en-US" sz="3600" b="1" dirty="0" smtClean="0">
                <a:solidFill>
                  <a:srgbClr val="002060"/>
                </a:solidFill>
              </a:rPr>
              <a:t>In the 45–64 years, the odds of being hypertensive were significantly higher in women.</a:t>
            </a:r>
            <a:endParaRPr lang="en-US" sz="3600" b="1" dirty="0">
              <a:solidFill>
                <a:srgbClr val="002060"/>
              </a:solidFill>
            </a:endParaRPr>
          </a:p>
        </p:txBody>
      </p:sp>
      <p:sp>
        <p:nvSpPr>
          <p:cNvPr id="4" name="Footer Placeholder 3"/>
          <p:cNvSpPr>
            <a:spLocks noGrp="1"/>
          </p:cNvSpPr>
          <p:nvPr>
            <p:ph type="ftr" sz="quarter" idx="11"/>
          </p:nvPr>
        </p:nvSpPr>
        <p:spPr>
          <a:xfrm>
            <a:off x="762000" y="5943600"/>
            <a:ext cx="6629400" cy="685800"/>
          </a:xfrm>
        </p:spPr>
        <p:txBody>
          <a:bodyPr/>
          <a:lstStyle/>
          <a:p>
            <a:r>
              <a:rPr lang="da-DK" sz="1600" b="1" dirty="0" smtClean="0">
                <a:solidFill>
                  <a:srgbClr val="FF0000"/>
                </a:solidFill>
              </a:rPr>
              <a:t>Ebrahimi M. et al:J Hypertens. 2010 Aug;28(8):1620-9</a:t>
            </a:r>
            <a:endParaRPr lang="en-US" sz="1600" b="1" dirty="0">
              <a:solidFill>
                <a:srgbClr val="FF0000"/>
              </a:solidFill>
            </a:endParaRPr>
          </a:p>
        </p:txBody>
      </p:sp>
      <p:pic>
        <p:nvPicPr>
          <p:cNvPr id="5" name="Picture 4"/>
          <p:cNvPicPr>
            <a:picLocks noChangeAspect="1"/>
          </p:cNvPicPr>
          <p:nvPr/>
        </p:nvPicPr>
        <p:blipFill>
          <a:blip r:embed="rId2"/>
          <a:stretch>
            <a:fillRect/>
          </a:stretch>
        </p:blipFill>
        <p:spPr>
          <a:xfrm>
            <a:off x="7239000" y="228600"/>
            <a:ext cx="1725318" cy="13046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5400" b="1" dirty="0" smtClean="0">
                <a:solidFill>
                  <a:srgbClr val="FF0000"/>
                </a:solidFill>
              </a:rPr>
              <a:t>Impact of Social factors: </a:t>
            </a:r>
            <a:endParaRPr lang="en-US" sz="5400" b="1" dirty="0">
              <a:solidFill>
                <a:srgbClr val="FF0000"/>
              </a:solidFill>
            </a:endParaRPr>
          </a:p>
        </p:txBody>
      </p:sp>
      <p:sp>
        <p:nvSpPr>
          <p:cNvPr id="3" name="Content Placeholder 2"/>
          <p:cNvSpPr>
            <a:spLocks noGrp="1"/>
          </p:cNvSpPr>
          <p:nvPr>
            <p:ph idx="1"/>
          </p:nvPr>
        </p:nvSpPr>
        <p:spPr>
          <a:xfrm>
            <a:off x="685800" y="1524000"/>
            <a:ext cx="8153400" cy="4602163"/>
          </a:xfrm>
        </p:spPr>
        <p:txBody>
          <a:bodyPr>
            <a:normAutofit lnSpcReduction="10000"/>
          </a:bodyPr>
          <a:lstStyle/>
          <a:p>
            <a:pPr>
              <a:buNone/>
            </a:pPr>
            <a:r>
              <a:rPr lang="en-US" sz="3200" b="1" dirty="0" smtClean="0">
                <a:solidFill>
                  <a:srgbClr val="7030A0"/>
                </a:solidFill>
              </a:rPr>
              <a:t>-Odds of HTN were not different in urban and rural areas</a:t>
            </a:r>
          </a:p>
          <a:p>
            <a:pPr>
              <a:buNone/>
            </a:pPr>
            <a:r>
              <a:rPr lang="en-US" sz="3200" b="1" dirty="0" smtClean="0">
                <a:solidFill>
                  <a:srgbClr val="7030A0"/>
                </a:solidFill>
              </a:rPr>
              <a:t>-Its prevalence was not related to the level of income</a:t>
            </a:r>
            <a:r>
              <a:rPr lang="en-US" sz="3600" b="1" dirty="0" smtClean="0">
                <a:solidFill>
                  <a:srgbClr val="7030A0"/>
                </a:solidFill>
              </a:rPr>
              <a:t>(65% &lt; 200,000 T/mo , 3.5% &gt; 700,000T/mo)</a:t>
            </a:r>
          </a:p>
          <a:p>
            <a:pPr>
              <a:buNone/>
            </a:pPr>
            <a:r>
              <a:rPr lang="en-US" sz="3200" b="1" dirty="0" smtClean="0">
                <a:solidFill>
                  <a:srgbClr val="7030A0"/>
                </a:solidFill>
              </a:rPr>
              <a:t>-People with middle (</a:t>
            </a:r>
            <a:r>
              <a:rPr lang="en-US" sz="3200" b="1" dirty="0" err="1" smtClean="0">
                <a:solidFill>
                  <a:srgbClr val="7030A0"/>
                </a:solidFill>
              </a:rPr>
              <a:t>aORs</a:t>
            </a:r>
            <a:r>
              <a:rPr lang="en-US" sz="3200" b="1" dirty="0" smtClean="0">
                <a:solidFill>
                  <a:srgbClr val="7030A0"/>
                </a:solidFill>
              </a:rPr>
              <a:t>, 0.73 )and academic education(aORs,0.67) had lower odds of HTN than people with low education </a:t>
            </a:r>
          </a:p>
        </p:txBody>
      </p:sp>
      <p:sp>
        <p:nvSpPr>
          <p:cNvPr id="4" name="Footer Placeholder 3"/>
          <p:cNvSpPr>
            <a:spLocks noGrp="1"/>
          </p:cNvSpPr>
          <p:nvPr>
            <p:ph type="ftr" sz="quarter" idx="11"/>
          </p:nvPr>
        </p:nvSpPr>
        <p:spPr/>
        <p:txBody>
          <a:bodyPr/>
          <a:lstStyle/>
          <a:p>
            <a:r>
              <a:rPr lang="da-DK" smtClean="0"/>
              <a:t>Ebrahimi M. et al:J Hypertens. 2010 Aug;28(8):1620-9</a:t>
            </a:r>
            <a:endParaRPr lang="en-US" dirty="0"/>
          </a:p>
        </p:txBody>
      </p:sp>
      <p:pic>
        <p:nvPicPr>
          <p:cNvPr id="5" name="Picture 4"/>
          <p:cNvPicPr>
            <a:picLocks noChangeAspect="1"/>
          </p:cNvPicPr>
          <p:nvPr/>
        </p:nvPicPr>
        <p:blipFill>
          <a:blip r:embed="rId2"/>
          <a:stretch>
            <a:fillRect/>
          </a:stretch>
        </p:blipFill>
        <p:spPr>
          <a:xfrm>
            <a:off x="7239000" y="228600"/>
            <a:ext cx="1725318" cy="13046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normAutofit/>
          </a:bodyPr>
          <a:lstStyle/>
          <a:p>
            <a:r>
              <a:rPr lang="en-US" sz="5400" b="1" dirty="0" smtClean="0">
                <a:solidFill>
                  <a:srgbClr val="FF0000"/>
                </a:solidFill>
              </a:rPr>
              <a:t>Impact of HDI </a:t>
            </a:r>
            <a:r>
              <a:rPr lang="en-US" sz="2200" b="1" dirty="0" smtClean="0">
                <a:solidFill>
                  <a:srgbClr val="FF0000"/>
                </a:solidFill>
              </a:rPr>
              <a:t>(Human </a:t>
            </a:r>
            <a:r>
              <a:rPr lang="en-US" sz="2200" b="1" dirty="0">
                <a:solidFill>
                  <a:srgbClr val="FF0000"/>
                </a:solidFill>
              </a:rPr>
              <a:t>Development </a:t>
            </a:r>
            <a:r>
              <a:rPr lang="en-US" sz="2200" b="1" dirty="0" smtClean="0">
                <a:solidFill>
                  <a:srgbClr val="FF0000"/>
                </a:solidFill>
              </a:rPr>
              <a:t>Index)</a:t>
            </a:r>
            <a:endParaRPr lang="en-US" sz="5400" b="1" dirty="0">
              <a:solidFill>
                <a:srgbClr val="FF0000"/>
              </a:solidFill>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sz="3600" b="1" dirty="0" smtClean="0">
                <a:solidFill>
                  <a:srgbClr val="002060"/>
                </a:solidFill>
              </a:rPr>
              <a:t>HDI:</a:t>
            </a:r>
          </a:p>
          <a:p>
            <a:pPr marL="320040" lvl="1" indent="0">
              <a:buNone/>
            </a:pPr>
            <a:r>
              <a:rPr lang="en-US" sz="3600" b="1" dirty="0" smtClean="0">
                <a:solidFill>
                  <a:srgbClr val="002060"/>
                </a:solidFill>
              </a:rPr>
              <a:t>In the low-HDI provinces the odds of HTN were lower than the high-HDI provinces </a:t>
            </a:r>
            <a:r>
              <a:rPr lang="en-US" sz="3200" b="1" dirty="0" smtClean="0">
                <a:solidFill>
                  <a:srgbClr val="002060"/>
                </a:solidFill>
              </a:rPr>
              <a:t>[</a:t>
            </a:r>
            <a:r>
              <a:rPr lang="en-US" sz="3200" b="1" dirty="0" err="1" smtClean="0">
                <a:solidFill>
                  <a:srgbClr val="002060"/>
                </a:solidFill>
              </a:rPr>
              <a:t>aOR</a:t>
            </a:r>
            <a:r>
              <a:rPr lang="en-US" sz="3200" b="1" dirty="0" smtClean="0">
                <a:solidFill>
                  <a:srgbClr val="002060"/>
                </a:solidFill>
              </a:rPr>
              <a:t>(95% CI), 0.70 (0.56–0.86)]</a:t>
            </a:r>
            <a:endParaRPr lang="en-US" sz="3600" b="1" dirty="0" smtClean="0">
              <a:solidFill>
                <a:srgbClr val="002060"/>
              </a:solidFill>
            </a:endParaRPr>
          </a:p>
          <a:p>
            <a:pPr marL="320040" lvl="1" indent="0">
              <a:buNone/>
            </a:pPr>
            <a:r>
              <a:rPr lang="en-US" sz="3600" b="1" dirty="0" smtClean="0">
                <a:solidFill>
                  <a:srgbClr val="002060"/>
                </a:solidFill>
              </a:rPr>
              <a:t>In the middle-ranged HDI, no statistically significant result was obtained</a:t>
            </a:r>
            <a:endParaRPr lang="en-US" sz="3600" b="1" dirty="0">
              <a:solidFill>
                <a:srgbClr val="002060"/>
              </a:solidFill>
            </a:endParaRPr>
          </a:p>
        </p:txBody>
      </p:sp>
      <p:sp>
        <p:nvSpPr>
          <p:cNvPr id="4" name="Footer Placeholder 3"/>
          <p:cNvSpPr>
            <a:spLocks noGrp="1"/>
          </p:cNvSpPr>
          <p:nvPr>
            <p:ph type="ftr" sz="quarter" idx="11"/>
          </p:nvPr>
        </p:nvSpPr>
        <p:spPr/>
        <p:txBody>
          <a:bodyPr/>
          <a:lstStyle/>
          <a:p>
            <a:r>
              <a:rPr lang="da-DK" smtClean="0"/>
              <a:t>Ebrahimi M. et al:J Hypertens. 2010 Aug;28(8):1620-9</a:t>
            </a:r>
            <a:endParaRPr lang="en-US" dirty="0"/>
          </a:p>
        </p:txBody>
      </p:sp>
      <p:pic>
        <p:nvPicPr>
          <p:cNvPr id="5" name="Picture 4"/>
          <p:cNvPicPr>
            <a:picLocks noChangeAspect="1"/>
          </p:cNvPicPr>
          <p:nvPr/>
        </p:nvPicPr>
        <p:blipFill>
          <a:blip r:embed="rId2"/>
          <a:stretch>
            <a:fillRect/>
          </a:stretch>
        </p:blipFill>
        <p:spPr>
          <a:xfrm>
            <a:off x="7239000" y="228600"/>
            <a:ext cx="1725318" cy="13046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4638"/>
            <a:ext cx="8534400" cy="868362"/>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HTN prevalence in different provinces: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4572000" y="1600200"/>
            <a:ext cx="4343400" cy="4525963"/>
          </a:xfrm>
        </p:spPr>
        <p:txBody>
          <a:bodyPr>
            <a:norm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The </a:t>
            </a:r>
            <a:r>
              <a:rPr lang="en-US" sz="2800" b="1" dirty="0" smtClean="0">
                <a:solidFill>
                  <a:srgbClr val="FF0000"/>
                </a:solidFill>
                <a:latin typeface="Times New Roman" panose="02020603050405020304" pitchFamily="18" charset="0"/>
                <a:cs typeface="Times New Roman" panose="02020603050405020304" pitchFamily="18" charset="0"/>
              </a:rPr>
              <a:t>highest</a:t>
            </a:r>
            <a:r>
              <a:rPr lang="en-US" sz="2800" b="1" dirty="0" smtClean="0">
                <a:solidFill>
                  <a:srgbClr val="7030A0"/>
                </a:solidFill>
                <a:latin typeface="Times New Roman" panose="02020603050405020304" pitchFamily="18" charset="0"/>
                <a:cs typeface="Times New Roman" panose="02020603050405020304" pitchFamily="18" charset="0"/>
              </a:rPr>
              <a:t> prevalence : </a:t>
            </a:r>
            <a:r>
              <a:rPr lang="en-US" sz="2800" b="1" dirty="0" smtClean="0">
                <a:solidFill>
                  <a:srgbClr val="FF0000"/>
                </a:solidFill>
                <a:latin typeface="Times New Roman" panose="02020603050405020304" pitchFamily="18" charset="0"/>
                <a:cs typeface="Times New Roman" panose="02020603050405020304" pitchFamily="18" charset="0"/>
              </a:rPr>
              <a:t>East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Azerbayejan</a:t>
            </a:r>
            <a:r>
              <a:rPr lang="en-US" sz="2800" b="1" dirty="0" smtClean="0">
                <a:solidFill>
                  <a:srgbClr val="7030A0"/>
                </a:solidFill>
                <a:latin typeface="Times New Roman" panose="02020603050405020304" pitchFamily="18" charset="0"/>
                <a:cs typeface="Times New Roman" panose="02020603050405020304" pitchFamily="18" charset="0"/>
              </a:rPr>
              <a:t> province : 24.5% </a:t>
            </a:r>
            <a:r>
              <a:rPr lang="en-US" sz="2400" b="1" dirty="0" smtClean="0">
                <a:solidFill>
                  <a:srgbClr val="7030A0"/>
                </a:solidFill>
                <a:latin typeface="Times New Roman" panose="02020603050405020304" pitchFamily="18" charset="0"/>
                <a:cs typeface="Times New Roman" panose="02020603050405020304" pitchFamily="18" charset="0"/>
              </a:rPr>
              <a:t>(95% CI, 20.8–28.6),</a:t>
            </a:r>
            <a:endParaRPr lang="en-US" sz="2800" b="1" dirty="0" smtClean="0">
              <a:solidFill>
                <a:srgbClr val="7030A0"/>
              </a:solidFill>
              <a:latin typeface="Times New Roman" panose="02020603050405020304" pitchFamily="18" charset="0"/>
              <a:cs typeface="Times New Roman" panose="02020603050405020304" pitchFamily="18" charset="0"/>
            </a:endParaRPr>
          </a:p>
          <a:p>
            <a:r>
              <a:rPr lang="en-US" sz="2800" b="1" dirty="0" smtClean="0">
                <a:solidFill>
                  <a:srgbClr val="7030A0"/>
                </a:solidFill>
                <a:latin typeface="Times New Roman" panose="02020603050405020304" pitchFamily="18" charset="0"/>
                <a:cs typeface="Times New Roman" panose="02020603050405020304" pitchFamily="18" charset="0"/>
              </a:rPr>
              <a:t>Tehran :22.0% </a:t>
            </a:r>
            <a:r>
              <a:rPr lang="en-US" sz="2400" b="1" dirty="0" smtClean="0">
                <a:solidFill>
                  <a:srgbClr val="7030A0"/>
                </a:solidFill>
                <a:latin typeface="Times New Roman" panose="02020603050405020304" pitchFamily="18" charset="0"/>
                <a:cs typeface="Times New Roman" panose="02020603050405020304" pitchFamily="18" charset="0"/>
              </a:rPr>
              <a:t>(95% CI, 18.8–25.5)</a:t>
            </a:r>
            <a:endParaRPr lang="en-US" sz="2800" b="1" dirty="0" smtClean="0">
              <a:solidFill>
                <a:srgbClr val="7030A0"/>
              </a:solidFill>
              <a:latin typeface="Times New Roman" panose="02020603050405020304" pitchFamily="18" charset="0"/>
              <a:cs typeface="Times New Roman" panose="02020603050405020304" pitchFamily="18" charset="0"/>
            </a:endParaRPr>
          </a:p>
          <a:p>
            <a:r>
              <a:rPr lang="en-US" sz="2800" b="1" dirty="0" smtClean="0">
                <a:solidFill>
                  <a:srgbClr val="7030A0"/>
                </a:solidFill>
                <a:latin typeface="Times New Roman" panose="02020603050405020304" pitchFamily="18" charset="0"/>
                <a:cs typeface="Times New Roman" panose="02020603050405020304" pitchFamily="18" charset="0"/>
              </a:rPr>
              <a:t> The </a:t>
            </a:r>
            <a:r>
              <a:rPr lang="en-US" sz="2800" b="1" dirty="0" smtClean="0">
                <a:solidFill>
                  <a:srgbClr val="FF0000"/>
                </a:solidFill>
                <a:latin typeface="Times New Roman" panose="02020603050405020304" pitchFamily="18" charset="0"/>
                <a:cs typeface="Times New Roman" panose="02020603050405020304" pitchFamily="18" charset="0"/>
              </a:rPr>
              <a:t>lowest</a:t>
            </a:r>
            <a:r>
              <a:rPr lang="en-US" sz="2800" b="1" dirty="0" smtClean="0">
                <a:solidFill>
                  <a:srgbClr val="7030A0"/>
                </a:solidFill>
                <a:latin typeface="Times New Roman" panose="02020603050405020304" pitchFamily="18" charset="0"/>
                <a:cs typeface="Times New Roman" panose="02020603050405020304" pitchFamily="18" charset="0"/>
              </a:rPr>
              <a:t> prevalence : was in </a:t>
            </a:r>
            <a:r>
              <a:rPr lang="en-US" sz="2800" b="1" dirty="0" smtClean="0">
                <a:solidFill>
                  <a:srgbClr val="FF0000"/>
                </a:solidFill>
                <a:latin typeface="Times New Roman" panose="02020603050405020304" pitchFamily="18" charset="0"/>
                <a:cs typeface="Times New Roman" panose="02020603050405020304" pitchFamily="18" charset="0"/>
              </a:rPr>
              <a:t>Yazd province </a:t>
            </a:r>
            <a:r>
              <a:rPr lang="en-US" sz="2800" b="1" dirty="0" smtClean="0">
                <a:solidFill>
                  <a:srgbClr val="7030A0"/>
                </a:solidFill>
                <a:latin typeface="Times New Roman" panose="02020603050405020304" pitchFamily="18" charset="0"/>
                <a:cs typeface="Times New Roman" panose="02020603050405020304" pitchFamily="18" charset="0"/>
              </a:rPr>
              <a:t>with </a:t>
            </a:r>
            <a:r>
              <a:rPr lang="en-US" sz="2800" b="1" dirty="0" smtClean="0">
                <a:solidFill>
                  <a:srgbClr val="FF0000"/>
                </a:solidFill>
                <a:latin typeface="Times New Roman" panose="02020603050405020304" pitchFamily="18" charset="0"/>
                <a:cs typeface="Times New Roman" panose="02020603050405020304" pitchFamily="18" charset="0"/>
              </a:rPr>
              <a:t>8.8</a:t>
            </a:r>
            <a:r>
              <a:rPr lang="en-US" sz="2800" b="1" dirty="0" smtClean="0">
                <a:solidFill>
                  <a:srgbClr val="7030A0"/>
                </a:solidFill>
                <a:latin typeface="Times New Roman" panose="02020603050405020304" pitchFamily="18" charset="0"/>
                <a:cs typeface="Times New Roman" panose="02020603050405020304" pitchFamily="18" charset="0"/>
              </a:rPr>
              <a:t>% (95% CI,7.3–10.7).</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da-DK" dirty="0" smtClean="0"/>
              <a:t>Ebrahimi M. et al:J Hypertens. 2010 Aug;28(8):1620-9</a:t>
            </a:r>
            <a:endParaRPr lang="en-US" dirty="0"/>
          </a:p>
        </p:txBody>
      </p:sp>
      <p:sp>
        <p:nvSpPr>
          <p:cNvPr id="8" name="Content Placeholder 7"/>
          <p:cNvSpPr>
            <a:spLocks noGrp="1"/>
          </p:cNvSpPr>
          <p:nvPr>
            <p:ph sz="half" idx="1"/>
          </p:nvPr>
        </p:nvSpPr>
        <p:spPr/>
        <p:txBody>
          <a:bodyPr/>
          <a:lstStyle/>
          <a:p>
            <a:endParaRPr lang="en-US"/>
          </a:p>
        </p:txBody>
      </p:sp>
      <p:pic>
        <p:nvPicPr>
          <p:cNvPr id="10" name="Picture 5" descr="HTN"/>
          <p:cNvPicPr>
            <a:picLocks noChangeAspect="1" noChangeArrowheads="1"/>
          </p:cNvPicPr>
          <p:nvPr/>
        </p:nvPicPr>
        <p:blipFill>
          <a:blip r:embed="rId2" cstate="print"/>
          <a:srcRect l="5882" t="22727" r="5882" b="11364"/>
          <a:stretch>
            <a:fillRect/>
          </a:stretch>
        </p:blipFill>
        <p:spPr>
          <a:xfrm>
            <a:off x="228599" y="1371600"/>
            <a:ext cx="4500597" cy="4767409"/>
          </a:xfrm>
          <a:prstGeom prst="rect">
            <a:avLst/>
          </a:prstGeom>
          <a:noFill/>
        </p:spPr>
      </p:pic>
      <p:pic>
        <p:nvPicPr>
          <p:cNvPr id="9" name="Picture 8"/>
          <p:cNvPicPr>
            <a:picLocks noChangeAspect="1"/>
          </p:cNvPicPr>
          <p:nvPr/>
        </p:nvPicPr>
        <p:blipFill>
          <a:blip r:embed="rId3"/>
          <a:stretch>
            <a:fillRect/>
          </a:stretch>
        </p:blipFill>
        <p:spPr>
          <a:xfrm>
            <a:off x="7239000" y="228600"/>
            <a:ext cx="1725318" cy="1304657"/>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Treatment</a:t>
            </a:r>
            <a:endParaRPr lang="en-US" b="1" dirty="0">
              <a:solidFill>
                <a:srgbClr val="FF0000"/>
              </a:solidFill>
            </a:endParaRPr>
          </a:p>
        </p:txBody>
      </p:sp>
      <p:sp>
        <p:nvSpPr>
          <p:cNvPr id="6" name="Content Placeholder 5"/>
          <p:cNvSpPr>
            <a:spLocks noGrp="1"/>
          </p:cNvSpPr>
          <p:nvPr>
            <p:ph idx="1"/>
          </p:nvPr>
        </p:nvSpPr>
        <p:spPr>
          <a:xfrm>
            <a:off x="685800" y="1219200"/>
            <a:ext cx="8229600" cy="5105400"/>
          </a:xfrm>
        </p:spPr>
        <p:txBody>
          <a:bodyPr>
            <a:normAutofit fontScale="92500" lnSpcReduction="10000"/>
          </a:bodyPr>
          <a:lstStyle/>
          <a:p>
            <a:r>
              <a:rPr lang="en-US" b="1" dirty="0" smtClean="0">
                <a:solidFill>
                  <a:srgbClr val="7030A0"/>
                </a:solidFill>
              </a:rPr>
              <a:t>Men had considerably lower odds of treatment of HTN</a:t>
            </a:r>
          </a:p>
          <a:p>
            <a:pPr>
              <a:buNone/>
            </a:pPr>
            <a:r>
              <a:rPr lang="en-US" b="1" dirty="0" smtClean="0">
                <a:solidFill>
                  <a:srgbClr val="7030A0"/>
                </a:solidFill>
              </a:rPr>
              <a:t>than women</a:t>
            </a:r>
            <a:r>
              <a:rPr lang="fr-FR" b="1" dirty="0" smtClean="0">
                <a:solidFill>
                  <a:srgbClr val="7030A0"/>
                </a:solidFill>
              </a:rPr>
              <a:t>[</a:t>
            </a:r>
            <a:r>
              <a:rPr lang="fr-FR" b="1" dirty="0" err="1" smtClean="0">
                <a:solidFill>
                  <a:srgbClr val="7030A0"/>
                </a:solidFill>
              </a:rPr>
              <a:t>aOR</a:t>
            </a:r>
            <a:r>
              <a:rPr lang="fr-FR" b="1" dirty="0" smtClean="0">
                <a:solidFill>
                  <a:srgbClr val="7030A0"/>
                </a:solidFill>
              </a:rPr>
              <a:t> (0.35 (0.30–0.41)] </a:t>
            </a:r>
          </a:p>
          <a:p>
            <a:r>
              <a:rPr lang="en-US" b="1" dirty="0" smtClean="0">
                <a:solidFill>
                  <a:srgbClr val="7030A0"/>
                </a:solidFill>
              </a:rPr>
              <a:t>The rate of treatment increased with age [</a:t>
            </a:r>
            <a:r>
              <a:rPr lang="en-US" b="1" dirty="0" err="1" smtClean="0">
                <a:solidFill>
                  <a:srgbClr val="7030A0"/>
                </a:solidFill>
              </a:rPr>
              <a:t>aOR</a:t>
            </a:r>
            <a:r>
              <a:rPr lang="en-US" b="1" dirty="0" smtClean="0">
                <a:solidFill>
                  <a:srgbClr val="7030A0"/>
                </a:solidFill>
              </a:rPr>
              <a:t> (1.92 (1.79–2.07)]</a:t>
            </a:r>
          </a:p>
          <a:p>
            <a:r>
              <a:rPr lang="en-US" b="1" dirty="0" smtClean="0">
                <a:solidFill>
                  <a:srgbClr val="7030A0"/>
                </a:solidFill>
              </a:rPr>
              <a:t>Urban hypertensive people had higher similar odds of treatment with rural one</a:t>
            </a:r>
          </a:p>
          <a:p>
            <a:r>
              <a:rPr lang="en-US" b="1" dirty="0" smtClean="0">
                <a:solidFill>
                  <a:srgbClr val="7030A0"/>
                </a:solidFill>
              </a:rPr>
              <a:t>Low-income people had slightly lower odds of treatment than middle-income people. </a:t>
            </a:r>
          </a:p>
          <a:p>
            <a:r>
              <a:rPr lang="en-US" b="1" dirty="0" smtClean="0">
                <a:solidFill>
                  <a:srgbClr val="7030A0"/>
                </a:solidFill>
              </a:rPr>
              <a:t> Low-educated people had lower odds of treatment than middle educated people. </a:t>
            </a:r>
          </a:p>
          <a:p>
            <a:r>
              <a:rPr lang="en-US" b="1" dirty="0" smtClean="0">
                <a:solidFill>
                  <a:srgbClr val="7030A0"/>
                </a:solidFill>
              </a:rPr>
              <a:t>Among ethnicities, the odds of treatment was the same</a:t>
            </a:r>
          </a:p>
          <a:p>
            <a:r>
              <a:rPr lang="en-US" b="1" dirty="0" smtClean="0">
                <a:solidFill>
                  <a:srgbClr val="7030A0"/>
                </a:solidFill>
              </a:rPr>
              <a:t>HDI of the provinces did not have any association with the rate of treatment</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Uncontrolled HTN</a:t>
            </a:r>
            <a:endParaRPr lang="en-US" dirty="0"/>
          </a:p>
        </p:txBody>
      </p:sp>
      <p:sp>
        <p:nvSpPr>
          <p:cNvPr id="5" name="Footer Placeholder 4"/>
          <p:cNvSpPr>
            <a:spLocks noGrp="1"/>
          </p:cNvSpPr>
          <p:nvPr>
            <p:ph type="ftr" sz="quarter" idx="11"/>
          </p:nvPr>
        </p:nvSpPr>
        <p:spPr>
          <a:xfrm>
            <a:off x="2590800" y="6356350"/>
            <a:ext cx="4191000" cy="501650"/>
          </a:xfrm>
        </p:spPr>
        <p:txBody>
          <a:bodyPr/>
          <a:lstStyle/>
          <a:p>
            <a:pPr algn="l"/>
            <a:r>
              <a:rPr lang="en-US" b="1" dirty="0" smtClean="0"/>
              <a:t>Wolf-Maier K </a:t>
            </a:r>
            <a:r>
              <a:rPr lang="en-US" b="1" i="1" dirty="0" smtClean="0"/>
              <a:t>et al.</a:t>
            </a:r>
            <a:r>
              <a:rPr lang="en-US" b="1" dirty="0" smtClean="0"/>
              <a:t> </a:t>
            </a:r>
            <a:r>
              <a:rPr lang="en-US" b="1" i="1" dirty="0" smtClean="0"/>
              <a:t>HTN</a:t>
            </a:r>
            <a:r>
              <a:rPr lang="en-US" b="1" dirty="0" smtClean="0"/>
              <a:t> 2004;43:10–7</a:t>
            </a:r>
          </a:p>
          <a:p>
            <a:pPr algn="l"/>
            <a:r>
              <a:rPr lang="en-US" b="1" dirty="0" err="1" smtClean="0"/>
              <a:t>Ebrahimi</a:t>
            </a:r>
            <a:r>
              <a:rPr lang="en-US" b="1" dirty="0" smtClean="0"/>
              <a:t> et  </a:t>
            </a:r>
            <a:r>
              <a:rPr lang="en-US" b="1" dirty="0" err="1" smtClean="0"/>
              <a:t>al:</a:t>
            </a:r>
            <a:r>
              <a:rPr lang="en-US" dirty="0" err="1" smtClean="0"/>
              <a:t>J</a:t>
            </a:r>
            <a:r>
              <a:rPr lang="en-US" dirty="0" smtClean="0"/>
              <a:t> Hypertens2010;,28.8;1620-9</a:t>
            </a:r>
            <a:endParaRPr lang="en-US" b="1" dirty="0" smtClean="0"/>
          </a:p>
          <a:p>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86114755"/>
              </p:ext>
            </p:extLst>
          </p:nvPr>
        </p:nvGraphicFramePr>
        <p:xfrm>
          <a:off x="762000" y="1524000"/>
          <a:ext cx="777240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7239000" y="228600"/>
            <a:ext cx="1725318" cy="130465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8300"/>
            <a:ext cx="7086600" cy="1656715"/>
          </a:xfrm>
        </p:spPr>
        <p:txBody>
          <a:bodyPr>
            <a:normAutofit/>
          </a:bodyPr>
          <a:lstStyle/>
          <a:p>
            <a:r>
              <a:rPr lang="en-US" sz="3200" b="1" dirty="0" smtClean="0">
                <a:solidFill>
                  <a:srgbClr val="FF0000"/>
                </a:solidFill>
              </a:rPr>
              <a:t>HTN </a:t>
            </a:r>
            <a:r>
              <a:rPr lang="en-US" sz="3200" b="1" dirty="0">
                <a:solidFill>
                  <a:srgbClr val="FF0000"/>
                </a:solidFill>
              </a:rPr>
              <a:t>2020: CONFRONTING TOMORROW'S PROBLEM TODAY</a:t>
            </a:r>
            <a:r>
              <a:rPr lang="en-US" sz="3200" dirty="0"/>
              <a:t/>
            </a:r>
            <a:br>
              <a:rPr lang="en-US" sz="3200" dirty="0"/>
            </a:br>
            <a:r>
              <a:rPr lang="en-US" sz="1400" dirty="0"/>
              <a:t>Christopher M Reid, Amanda G </a:t>
            </a:r>
            <a:r>
              <a:rPr lang="en-US" sz="1400" dirty="0" smtClean="0"/>
              <a:t>Thrift</a:t>
            </a:r>
            <a:r>
              <a:rPr lang="fa-IR" sz="1400" dirty="0" smtClean="0"/>
              <a:t/>
            </a:r>
            <a:br>
              <a:rPr lang="fa-IR" sz="1400" dirty="0" smtClean="0"/>
            </a:br>
            <a:r>
              <a:rPr lang="en-US" sz="1400" dirty="0"/>
              <a:t>Clinical and Experimental Pharmacology and </a:t>
            </a:r>
            <a:r>
              <a:rPr lang="en-US" sz="1400" dirty="0" smtClean="0"/>
              <a:t>Physiology</a:t>
            </a:r>
            <a:endParaRPr lang="en-US" sz="1400" dirty="0"/>
          </a:p>
        </p:txBody>
      </p:sp>
      <p:sp>
        <p:nvSpPr>
          <p:cNvPr id="3" name="Content Placeholder 2"/>
          <p:cNvSpPr>
            <a:spLocks noGrp="1"/>
          </p:cNvSpPr>
          <p:nvPr>
            <p:ph sz="quarter" idx="1"/>
          </p:nvPr>
        </p:nvSpPr>
        <p:spPr>
          <a:xfrm>
            <a:off x="843915" y="2118360"/>
            <a:ext cx="7892415" cy="4075430"/>
          </a:xfrm>
        </p:spPr>
        <p:txBody>
          <a:bodyPr>
            <a:normAutofit/>
          </a:bodyPr>
          <a:lstStyle/>
          <a:p>
            <a:pPr marL="0" indent="0">
              <a:buNone/>
            </a:pPr>
            <a:r>
              <a:rPr lang="en-US" sz="4000" b="1" dirty="0" smtClean="0">
                <a:solidFill>
                  <a:srgbClr val="7030A0"/>
                </a:solidFill>
              </a:rPr>
              <a:t>In Developed </a:t>
            </a:r>
            <a:r>
              <a:rPr lang="en-US" sz="4000" b="1" dirty="0" smtClean="0">
                <a:solidFill>
                  <a:srgbClr val="7030A0"/>
                </a:solidFill>
              </a:rPr>
              <a:t>countries</a:t>
            </a:r>
          </a:p>
          <a:p>
            <a:pPr marL="548640" lvl="2" indent="0">
              <a:buNone/>
            </a:pPr>
            <a:r>
              <a:rPr lang="en-US" sz="3200" b="1" dirty="0" smtClean="0">
                <a:solidFill>
                  <a:srgbClr val="7030A0"/>
                </a:solidFill>
              </a:rPr>
              <a:t>Major </a:t>
            </a:r>
            <a:r>
              <a:rPr lang="en-US" sz="3200" b="1" dirty="0">
                <a:solidFill>
                  <a:srgbClr val="7030A0"/>
                </a:solidFill>
              </a:rPr>
              <a:t>burden of disease is due to chronic diseases, </a:t>
            </a:r>
            <a:r>
              <a:rPr lang="en-US" sz="2800" b="1" dirty="0">
                <a:solidFill>
                  <a:srgbClr val="7030A0"/>
                </a:solidFill>
              </a:rPr>
              <a:t>such as </a:t>
            </a:r>
            <a:r>
              <a:rPr lang="en-US" sz="2800" b="1" dirty="0">
                <a:solidFill>
                  <a:srgbClr val="FF0000"/>
                </a:solidFill>
              </a:rPr>
              <a:t>heart disease and </a:t>
            </a:r>
            <a:r>
              <a:rPr lang="en-US" sz="2800" b="1" dirty="0" smtClean="0">
                <a:solidFill>
                  <a:srgbClr val="FF0000"/>
                </a:solidFill>
              </a:rPr>
              <a:t>stroke</a:t>
            </a:r>
            <a:r>
              <a:rPr lang="en-US" sz="2800" b="1" dirty="0" smtClean="0">
                <a:solidFill>
                  <a:srgbClr val="7030A0"/>
                </a:solidFill>
              </a:rPr>
              <a:t> &amp; in </a:t>
            </a:r>
            <a:endParaRPr lang="en-US" sz="2800" b="1" dirty="0" smtClean="0">
              <a:solidFill>
                <a:srgbClr val="7030A0"/>
              </a:solidFill>
            </a:endParaRPr>
          </a:p>
          <a:p>
            <a:pPr marL="0" indent="0">
              <a:buNone/>
            </a:pPr>
            <a:r>
              <a:rPr lang="en-US" sz="4000" b="1" dirty="0">
                <a:solidFill>
                  <a:srgbClr val="7030A0"/>
                </a:solidFill>
              </a:rPr>
              <a:t>Developing </a:t>
            </a:r>
            <a:r>
              <a:rPr lang="en-US" sz="4000" b="1" dirty="0" smtClean="0">
                <a:solidFill>
                  <a:srgbClr val="7030A0"/>
                </a:solidFill>
              </a:rPr>
              <a:t>countries</a:t>
            </a:r>
          </a:p>
          <a:p>
            <a:pPr marL="548640" lvl="2" indent="0">
              <a:buNone/>
            </a:pPr>
            <a:r>
              <a:rPr lang="en-US" sz="3200" b="1" dirty="0" smtClean="0">
                <a:solidFill>
                  <a:srgbClr val="7030A0"/>
                </a:solidFill>
              </a:rPr>
              <a:t>has </a:t>
            </a:r>
            <a:r>
              <a:rPr lang="en-US" sz="3200" b="1" dirty="0">
                <a:solidFill>
                  <a:srgbClr val="7030A0"/>
                </a:solidFill>
              </a:rPr>
              <a:t>been due </a:t>
            </a:r>
            <a:r>
              <a:rPr lang="en-US" sz="3200" b="1" dirty="0" smtClean="0">
                <a:solidFill>
                  <a:srgbClr val="7030A0"/>
                </a:solidFill>
              </a:rPr>
              <a:t>to </a:t>
            </a:r>
            <a:r>
              <a:rPr lang="en-US" sz="3200" b="1" dirty="0" smtClean="0">
                <a:solidFill>
                  <a:srgbClr val="FF0000"/>
                </a:solidFill>
              </a:rPr>
              <a:t>malnutrition</a:t>
            </a:r>
            <a:r>
              <a:rPr lang="en-US" sz="3200" b="1" dirty="0">
                <a:solidFill>
                  <a:srgbClr val="7030A0"/>
                </a:solidFill>
              </a:rPr>
              <a:t>, </a:t>
            </a:r>
            <a:r>
              <a:rPr lang="en-US" sz="3200" b="1" dirty="0">
                <a:solidFill>
                  <a:srgbClr val="FF0000"/>
                </a:solidFill>
              </a:rPr>
              <a:t>poor sanitation </a:t>
            </a:r>
            <a:r>
              <a:rPr lang="en-US" sz="3200" b="1" dirty="0" smtClean="0">
                <a:solidFill>
                  <a:srgbClr val="FF0000"/>
                </a:solidFill>
              </a:rPr>
              <a:t>&amp; </a:t>
            </a:r>
            <a:r>
              <a:rPr lang="en-US" sz="3200" b="1" dirty="0">
                <a:solidFill>
                  <a:srgbClr val="FF0000"/>
                </a:solidFill>
              </a:rPr>
              <a:t>infection</a:t>
            </a:r>
            <a:r>
              <a:rPr lang="en-US" sz="3200" b="1" dirty="0">
                <a:solidFill>
                  <a:srgbClr val="7030A0"/>
                </a:solidFill>
              </a:rPr>
              <a:t>. </a:t>
            </a:r>
          </a:p>
          <a:p>
            <a:pPr marL="0" indent="0">
              <a:buNone/>
            </a:pPr>
            <a:endParaRPr lang="en-US" sz="4000" b="1" dirty="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918" y="5068203"/>
            <a:ext cx="1676400" cy="16764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dirty="0" smtClean="0"/>
              <a:t>statistics of HTN in 2006 survey</a:t>
            </a:r>
            <a:endParaRPr lang="en-US" dirty="0"/>
          </a:p>
        </p:txBody>
      </p:sp>
      <p:pic>
        <p:nvPicPr>
          <p:cNvPr id="1026" name="Picture 2"/>
          <p:cNvPicPr>
            <a:picLocks noGrp="1" noChangeAspect="1" noChangeArrowheads="1"/>
          </p:cNvPicPr>
          <p:nvPr>
            <p:ph idx="1"/>
          </p:nvPr>
        </p:nvPicPr>
        <p:blipFill>
          <a:blip r:embed="rId2" cstate="print">
            <a:duotone>
              <a:prstClr val="black"/>
              <a:schemeClr val="accent1">
                <a:tint val="45000"/>
                <a:satMod val="400000"/>
              </a:schemeClr>
            </a:duotone>
          </a:blip>
          <a:srcRect b="22360"/>
          <a:stretch>
            <a:fillRect/>
          </a:stretch>
        </p:blipFill>
        <p:spPr bwMode="auto">
          <a:xfrm>
            <a:off x="36243" y="1600200"/>
            <a:ext cx="9107757" cy="4572000"/>
          </a:xfrm>
          <a:prstGeom prst="rect">
            <a:avLst/>
          </a:prstGeom>
          <a:noFill/>
          <a:ln w="9525">
            <a:solidFill>
              <a:srgbClr val="FFFF00"/>
            </a:solidFill>
            <a:miter lim="800000"/>
            <a:headEnd/>
            <a:tailEnd/>
          </a:ln>
        </p:spPr>
      </p:pic>
      <p:pic>
        <p:nvPicPr>
          <p:cNvPr id="5" name="Picture 4"/>
          <p:cNvPicPr/>
          <p:nvPr/>
        </p:nvPicPr>
        <p:blipFill>
          <a:blip r:embed="rId3" cstate="print"/>
          <a:srcRect/>
          <a:stretch>
            <a:fillRect/>
          </a:stretch>
        </p:blipFill>
        <p:spPr bwMode="auto">
          <a:xfrm>
            <a:off x="7848600" y="0"/>
            <a:ext cx="1295400" cy="990600"/>
          </a:xfrm>
          <a:prstGeom prst="rect">
            <a:avLst/>
          </a:prstGeom>
          <a:noFill/>
          <a:ln w="9525">
            <a:noFill/>
            <a:miter lim="800000"/>
            <a:headEnd/>
            <a:tailEnd/>
          </a:ln>
        </p:spPr>
      </p:pic>
      <p:sp>
        <p:nvSpPr>
          <p:cNvPr id="6" name="Footer Placeholder 5"/>
          <p:cNvSpPr>
            <a:spLocks noGrp="1"/>
          </p:cNvSpPr>
          <p:nvPr>
            <p:ph type="ftr" sz="quarter" idx="11"/>
          </p:nvPr>
        </p:nvSpPr>
        <p:spPr>
          <a:xfrm>
            <a:off x="3124200" y="6356350"/>
            <a:ext cx="3810000" cy="501650"/>
          </a:xfrm>
        </p:spPr>
        <p:txBody>
          <a:bodyPr/>
          <a:lstStyle/>
          <a:p>
            <a:r>
              <a:rPr lang="da-DK" dirty="0" smtClean="0"/>
              <a:t>Ebrahimi M. et al:J Hypertens. 2010 Aug;28(8):1620-9</a:t>
            </a:r>
            <a:endParaRPr lang="en-US" dirty="0"/>
          </a:p>
        </p:txBody>
      </p:sp>
      <p:sp>
        <p:nvSpPr>
          <p:cNvPr id="7" name="Oval 6"/>
          <p:cNvSpPr/>
          <p:nvPr/>
        </p:nvSpPr>
        <p:spPr>
          <a:xfrm>
            <a:off x="7467600" y="2819400"/>
            <a:ext cx="5334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600" y="4495800"/>
            <a:ext cx="5334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52400" y="4800600"/>
            <a:ext cx="2895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4495800"/>
            <a:ext cx="3048000"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819400"/>
            <a:ext cx="2057400"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12838"/>
          </a:xfrm>
        </p:spPr>
        <p:txBody>
          <a:bodyPr>
            <a:noAutofit/>
          </a:bodyPr>
          <a:lstStyle/>
          <a:p>
            <a:r>
              <a:rPr lang="en-US" sz="1800" b="1" dirty="0" smtClean="0">
                <a:solidFill>
                  <a:srgbClr val="FF0000"/>
                </a:solidFill>
              </a:rPr>
              <a:t>A comparative risk assessment of burden of disease and injury attributable to 67 risk factors and risk factor clusters in 21 regions, 1990–2010: a systematic analysis for the Global Burden of Disease Study 2010</a:t>
            </a:r>
            <a:endParaRPr lang="en-US" sz="1800" b="1" dirty="0">
              <a:solidFill>
                <a:srgbClr val="FF0000"/>
              </a:solidFill>
            </a:endParaRPr>
          </a:p>
        </p:txBody>
      </p:sp>
      <p:sp>
        <p:nvSpPr>
          <p:cNvPr id="3" name="Content Placeholder 2"/>
          <p:cNvSpPr>
            <a:spLocks noGrp="1"/>
          </p:cNvSpPr>
          <p:nvPr>
            <p:ph sz="quarter" idx="1"/>
          </p:nvPr>
        </p:nvSpPr>
        <p:spPr>
          <a:xfrm>
            <a:off x="593725" y="1426210"/>
            <a:ext cx="8093075" cy="5126990"/>
          </a:xfrm>
        </p:spPr>
        <p:txBody>
          <a:bodyPr>
            <a:normAutofit fontScale="92500" lnSpcReduction="20000"/>
          </a:bodyPr>
          <a:lstStyle/>
          <a:p>
            <a:pPr lvl="0" algn="r" rtl="1">
              <a:buNone/>
            </a:pPr>
            <a:r>
              <a:rPr lang="en-US" sz="3990" b="1" dirty="0" smtClean="0">
                <a:solidFill>
                  <a:srgbClr val="7030A0"/>
                </a:solidFill>
              </a:rPr>
              <a:t>نتایج بزرگترین مطالعه فشار خون در جهان با همکاری پژوهشگران ایرانی </a:t>
            </a:r>
          </a:p>
          <a:p>
            <a:pPr lvl="0" algn="r" rtl="1">
              <a:buNone/>
            </a:pPr>
            <a:r>
              <a:rPr lang="en-US" sz="3995" b="1" dirty="0" smtClean="0">
                <a:solidFill>
                  <a:srgbClr val="7030A0"/>
                </a:solidFill>
              </a:rPr>
              <a:t>-تعداد مبتلایان این بیماری در دنیا </a:t>
            </a:r>
            <a:r>
              <a:rPr lang="en-US" sz="3995" b="1" dirty="0" smtClean="0">
                <a:solidFill>
                  <a:srgbClr val="FF0000"/>
                </a:solidFill>
              </a:rPr>
              <a:t>يک ميليارد و ۱۳۰ ميليون نفر </a:t>
            </a:r>
          </a:p>
          <a:p>
            <a:pPr lvl="0" algn="r" rtl="1">
              <a:buNone/>
            </a:pPr>
            <a:r>
              <a:rPr lang="en-US" sz="3995" b="1" dirty="0" smtClean="0">
                <a:solidFill>
                  <a:srgbClr val="FF0000"/>
                </a:solidFill>
              </a:rPr>
              <a:t>-مبتلایان طي ۴۰ سال گذشته بيش از دو برابر شده اند.</a:t>
            </a:r>
          </a:p>
          <a:p>
            <a:pPr lvl="0" algn="r" rtl="1">
              <a:buNone/>
            </a:pPr>
            <a:r>
              <a:rPr lang="en-US" sz="3995" b="1" dirty="0" smtClean="0">
                <a:solidFill>
                  <a:srgbClr val="7030A0"/>
                </a:solidFill>
              </a:rPr>
              <a:t>-ایرانیان </a:t>
            </a:r>
            <a:r>
              <a:rPr lang="en-US" sz="3595" b="1" dirty="0" smtClean="0">
                <a:solidFill>
                  <a:srgbClr val="7030A0"/>
                </a:solidFill>
              </a:rPr>
              <a:t>بالغ دچار فشارخون در ايران 9700000 نفر در سال ۲۰۱۵ </a:t>
            </a:r>
          </a:p>
          <a:p>
            <a:pPr lvl="0" algn="r" rtl="1">
              <a:buNone/>
            </a:pPr>
            <a:r>
              <a:rPr lang="en-US" sz="3595" b="1" dirty="0" smtClean="0">
                <a:solidFill>
                  <a:srgbClr val="7030A0"/>
                </a:solidFill>
              </a:rPr>
              <a:t>5200000 نفر مرد </a:t>
            </a:r>
          </a:p>
          <a:p>
            <a:pPr algn="ctr" rtl="1">
              <a:buNone/>
            </a:pPr>
            <a:r>
              <a:rPr lang="en-US" sz="3600" b="1" dirty="0" smtClean="0">
                <a:solidFill>
                  <a:srgbClr val="7030A0"/>
                </a:solidFill>
              </a:rPr>
              <a:t>4500000 نفر زن</a:t>
            </a:r>
          </a:p>
          <a:p>
            <a:pPr algn="r" rtl="1">
              <a:buNone/>
            </a:pPr>
            <a:endParaRPr lang="en-US" sz="3600" b="1" dirty="0" smtClean="0">
              <a:solidFill>
                <a:srgbClr val="7030A0"/>
              </a:solidFill>
            </a:endParaRPr>
          </a:p>
        </p:txBody>
      </p:sp>
      <p:pic>
        <p:nvPicPr>
          <p:cNvPr id="4" name="Picture 3"/>
          <p:cNvPicPr>
            <a:picLocks noChangeAspect="1"/>
          </p:cNvPicPr>
          <p:nvPr/>
        </p:nvPicPr>
        <p:blipFill>
          <a:blip r:embed="rId3"/>
          <a:stretch>
            <a:fillRect/>
          </a:stretch>
        </p:blipFill>
        <p:spPr>
          <a:xfrm>
            <a:off x="7239000" y="228600"/>
            <a:ext cx="1725318" cy="13046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876800"/>
            <a:ext cx="1762125" cy="176212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792162"/>
          </a:xfrm>
        </p:spPr>
        <p:txBody>
          <a:bodyPr>
            <a:normAutofit/>
          </a:bodyPr>
          <a:lstStyle/>
          <a:p>
            <a:pPr algn="l"/>
            <a:r>
              <a:rPr lang="fa-IR" sz="3200" b="1" dirty="0" smtClean="0">
                <a:solidFill>
                  <a:srgbClr val="FF0000"/>
                </a:solidFill>
              </a:rPr>
              <a:t>مطالعه دکتر ملکزاده و همکاران</a:t>
            </a:r>
            <a:endParaRPr lang="en-US" sz="3200" b="1" dirty="0"/>
          </a:p>
        </p:txBody>
      </p:sp>
      <p:sp>
        <p:nvSpPr>
          <p:cNvPr id="3" name="Content Placeholder 2"/>
          <p:cNvSpPr>
            <a:spLocks noGrp="1"/>
          </p:cNvSpPr>
          <p:nvPr>
            <p:ph sz="quarter" idx="1"/>
          </p:nvPr>
        </p:nvSpPr>
        <p:spPr>
          <a:xfrm>
            <a:off x="533400" y="1219200"/>
            <a:ext cx="8305800" cy="5257800"/>
          </a:xfrm>
        </p:spPr>
        <p:txBody>
          <a:bodyPr>
            <a:noAutofit/>
          </a:bodyPr>
          <a:lstStyle/>
          <a:p>
            <a:pPr algn="just" rtl="1">
              <a:buNone/>
            </a:pPr>
            <a:r>
              <a:rPr lang="en-US" sz="2000" b="1" dirty="0" smtClean="0">
                <a:solidFill>
                  <a:srgbClr val="FF0000"/>
                </a:solidFill>
              </a:rPr>
              <a:t>تعداد افراد مبتلا در ايران از ۴ ميليون </a:t>
            </a:r>
            <a:r>
              <a:rPr lang="en-US" sz="2000" b="1" dirty="0" err="1" smtClean="0">
                <a:solidFill>
                  <a:srgbClr val="FF0000"/>
                </a:solidFill>
              </a:rPr>
              <a:t>نفر</a:t>
            </a:r>
            <a:r>
              <a:rPr lang="en-US" sz="2000" b="1" dirty="0" smtClean="0">
                <a:solidFill>
                  <a:srgbClr val="FF0000"/>
                </a:solidFill>
              </a:rPr>
              <a:t> </a:t>
            </a:r>
            <a:r>
              <a:rPr lang="en-US" sz="2000" b="1" dirty="0" err="1" smtClean="0">
                <a:solidFill>
                  <a:srgbClr val="FF0000"/>
                </a:solidFill>
              </a:rPr>
              <a:t>در</a:t>
            </a:r>
            <a:r>
              <a:rPr lang="en-US" sz="2000" b="1" dirty="0" smtClean="0">
                <a:solidFill>
                  <a:srgbClr val="FF0000"/>
                </a:solidFill>
              </a:rPr>
              <a:t> ۱۹۷۵ به بيش از ۹٫۷  ميليون در ۲۰۱۵ رسيده است. </a:t>
            </a:r>
          </a:p>
          <a:p>
            <a:pPr algn="r" rtl="1">
              <a:buNone/>
            </a:pPr>
            <a:r>
              <a:rPr lang="en-US" sz="2000" b="1" dirty="0" smtClean="0">
                <a:solidFill>
                  <a:srgbClr val="FF0000"/>
                </a:solidFill>
              </a:rPr>
              <a:t>بخش عمده اين افزايش، ناشي از افزايش جمعيت، افزايش اميد به زندگي و پير شدن بوده است.</a:t>
            </a:r>
          </a:p>
          <a:p>
            <a:pPr algn="r" rtl="1">
              <a:buNone/>
            </a:pPr>
            <a:r>
              <a:rPr lang="en-US" sz="2000" b="1" dirty="0" smtClean="0">
                <a:solidFill>
                  <a:srgbClr val="7030A0"/>
                </a:solidFill>
              </a:rPr>
              <a:t>علي رغم افزايش تعداد، شيوع تطبيق شده سني فشارخون در ایران کاهش پيدا کرده است. </a:t>
            </a:r>
          </a:p>
          <a:p>
            <a:pPr algn="r" rtl="1">
              <a:buNone/>
            </a:pPr>
            <a:r>
              <a:rPr lang="en-US" sz="3600" b="1" dirty="0" smtClean="0">
                <a:solidFill>
                  <a:srgbClr val="00B050"/>
                </a:solidFill>
              </a:rPr>
              <a:t>شيوع تطبيق شده سني در زنان </a:t>
            </a:r>
          </a:p>
          <a:p>
            <a:pPr lvl="5" algn="r" rtl="1">
              <a:buNone/>
            </a:pPr>
            <a:r>
              <a:rPr lang="en-US" sz="2400" b="1" dirty="0" smtClean="0">
                <a:solidFill>
                  <a:srgbClr val="FF0000"/>
                </a:solidFill>
              </a:rPr>
              <a:t>-از بيش از ۳۰ درصد در ۱۹۷۵ </a:t>
            </a:r>
          </a:p>
          <a:p>
            <a:pPr lvl="5" algn="r" rtl="1">
              <a:buNone/>
            </a:pPr>
            <a:r>
              <a:rPr lang="en-US" sz="2400" b="1" dirty="0" smtClean="0">
                <a:solidFill>
                  <a:srgbClr val="FF0000"/>
                </a:solidFill>
              </a:rPr>
              <a:t>-به کمتر از ۲۶ درصد در ۲۰۰۰ و</a:t>
            </a:r>
          </a:p>
          <a:p>
            <a:pPr lvl="5" algn="r" rtl="1">
              <a:buNone/>
            </a:pPr>
            <a:r>
              <a:rPr lang="en-US" sz="2400" b="1" dirty="0" smtClean="0">
                <a:solidFill>
                  <a:srgbClr val="FF0000"/>
                </a:solidFill>
              </a:rPr>
              <a:t>-۱۸٫۹  درصد در ۲۰۱۵ کاهش پيدا کرده است</a:t>
            </a:r>
            <a:r>
              <a:rPr lang="en-US" sz="2000" b="1" dirty="0" smtClean="0">
                <a:solidFill>
                  <a:srgbClr val="FF0000"/>
                </a:solidFill>
              </a:rPr>
              <a:t>. </a:t>
            </a:r>
          </a:p>
          <a:p>
            <a:pPr algn="r" rtl="1">
              <a:buNone/>
            </a:pPr>
            <a:r>
              <a:rPr lang="en-US" sz="3600" b="1" dirty="0" smtClean="0">
                <a:solidFill>
                  <a:srgbClr val="00B050"/>
                </a:solidFill>
              </a:rPr>
              <a:t>شيوع تطبيق شده سني در مردان</a:t>
            </a:r>
          </a:p>
          <a:p>
            <a:pPr lvl="5" algn="r" rtl="1">
              <a:buNone/>
            </a:pPr>
            <a:r>
              <a:rPr lang="en-US" sz="2400" b="1" dirty="0" smtClean="0">
                <a:solidFill>
                  <a:srgbClr val="7030A0"/>
                </a:solidFill>
              </a:rPr>
              <a:t>-از ۲۹٫۶ درصد در ۱۹۷۵</a:t>
            </a:r>
          </a:p>
          <a:p>
            <a:pPr lvl="5" algn="r" rtl="1">
              <a:buNone/>
            </a:pPr>
            <a:r>
              <a:rPr lang="en-US" sz="2400" b="1" dirty="0" smtClean="0">
                <a:solidFill>
                  <a:srgbClr val="7030A0"/>
                </a:solidFill>
              </a:rPr>
              <a:t>-به ۲۵ درصد در سال ۲۰۰۰ و </a:t>
            </a:r>
          </a:p>
          <a:p>
            <a:pPr lvl="5" algn="r" rtl="1">
              <a:buNone/>
            </a:pPr>
            <a:r>
              <a:rPr lang="en-US" sz="2400" b="1" dirty="0" smtClean="0">
                <a:solidFill>
                  <a:srgbClr val="7030A0"/>
                </a:solidFill>
              </a:rPr>
              <a:t>-به ۲۰٫۴ درصد در سال ۲۰۱۵ کاهش پيدا کرده است.</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81400"/>
            <a:ext cx="2143125" cy="214312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153400" cy="5791200"/>
          </a:xfrm>
        </p:spPr>
        <p:txBody>
          <a:bodyPr>
            <a:normAutofit/>
          </a:bodyPr>
          <a:lstStyle/>
          <a:p>
            <a:pPr algn="r" rtl="1">
              <a:buNone/>
            </a:pPr>
            <a:r>
              <a:rPr lang="en-US" sz="4000" b="1" dirty="0" smtClean="0">
                <a:solidFill>
                  <a:srgbClr val="7030A0"/>
                </a:solidFill>
              </a:rPr>
              <a:t>ميانگين SBP </a:t>
            </a:r>
          </a:p>
          <a:p>
            <a:pPr lvl="3" algn="r" rtl="1">
              <a:buNone/>
            </a:pPr>
            <a:r>
              <a:rPr lang="en-US" sz="3200" b="1" dirty="0" smtClean="0">
                <a:solidFill>
                  <a:srgbClr val="7030A0"/>
                </a:solidFill>
              </a:rPr>
              <a:t>-در زنان ايراني از ۱۹۷۵ تاکنون از ۱۲۴٫۳ به ۱۱۸٫۲ ميليمتر جيوه کاهش پيدا کرده است. </a:t>
            </a:r>
          </a:p>
          <a:p>
            <a:pPr lvl="3" algn="r" rtl="1">
              <a:buNone/>
            </a:pPr>
            <a:r>
              <a:rPr lang="en-US" sz="3200" b="1" dirty="0" smtClean="0">
                <a:solidFill>
                  <a:srgbClr val="7030A0"/>
                </a:solidFill>
              </a:rPr>
              <a:t>-در مردان ايراني از ۱۲۴٫۳  به ۱۲۳ ميليمتر جيوه بوده است. </a:t>
            </a:r>
          </a:p>
          <a:p>
            <a:pPr algn="r" rtl="1">
              <a:buNone/>
            </a:pPr>
            <a:r>
              <a:rPr lang="en-US" sz="4000" b="1" dirty="0" smtClean="0">
                <a:solidFill>
                  <a:srgbClr val="FF0000"/>
                </a:solidFill>
              </a:rPr>
              <a:t>ميانگين DBP </a:t>
            </a:r>
          </a:p>
          <a:p>
            <a:pPr lvl="3" algn="r" rtl="1">
              <a:buNone/>
            </a:pPr>
            <a:r>
              <a:rPr lang="en-US" sz="3200" b="1" dirty="0" smtClean="0">
                <a:solidFill>
                  <a:srgbClr val="FF0000"/>
                </a:solidFill>
              </a:rPr>
              <a:t>-در زنان ايراني از سال ۱۹۷۵ تاکنون از ۷۶٫۹ به ۷۵٫۶ ميليمتر جيوه کاهش پيدا کرده است. </a:t>
            </a:r>
          </a:p>
          <a:p>
            <a:pPr lvl="3" algn="r" rtl="1">
              <a:buNone/>
            </a:pPr>
            <a:r>
              <a:rPr lang="en-US" sz="3200" b="1" dirty="0" smtClean="0">
                <a:solidFill>
                  <a:srgbClr val="FF0000"/>
                </a:solidFill>
              </a:rPr>
              <a:t>-</a:t>
            </a:r>
            <a:r>
              <a:rPr lang="en-US" sz="3200" b="1" dirty="0" smtClean="0">
                <a:solidFill>
                  <a:srgbClr val="7030A0"/>
                </a:solidFill>
              </a:rPr>
              <a:t>در مردان ايراني از ۷۸٫۱ به ۷۷٫۶  ميليمتر جيوه رسیده است.</a:t>
            </a:r>
          </a:p>
          <a:p>
            <a:pPr algn="r" rtl="1">
              <a:buNone/>
            </a:pPr>
            <a:endParaRPr lang="en-US" b="1" dirty="0" smtClean="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620000" cy="5715000"/>
          </a:xfrm>
        </p:spPr>
        <p:txBody>
          <a:bodyPr>
            <a:noAutofit/>
          </a:bodyPr>
          <a:lstStyle/>
          <a:p>
            <a:pPr algn="r" rtl="1">
              <a:buNone/>
            </a:pPr>
            <a:r>
              <a:rPr lang="en-US" sz="4000" b="1" dirty="0" smtClean="0">
                <a:solidFill>
                  <a:srgbClr val="7030A0"/>
                </a:solidFill>
              </a:rPr>
              <a:t>کاهش معني دار شيوع فشار خون بالا و ميانگين فشار خون سيستوليک و دياستوليک در ايران به عوامل متعددي قابل انتساب است. از جمله:</a:t>
            </a:r>
          </a:p>
          <a:p>
            <a:pPr lvl="4" algn="r" rtl="1">
              <a:buNone/>
            </a:pPr>
            <a:r>
              <a:rPr lang="en-US" sz="4000" b="1" dirty="0" smtClean="0">
                <a:solidFill>
                  <a:srgbClr val="FF0000"/>
                </a:solidFill>
              </a:rPr>
              <a:t>-افزايش آگاهي مردم نسبت به مضرات و عوارض فشارخون بالا </a:t>
            </a:r>
          </a:p>
          <a:p>
            <a:pPr lvl="4" algn="r" rtl="1">
              <a:buNone/>
            </a:pPr>
            <a:r>
              <a:rPr lang="en-US" sz="4000" b="1" dirty="0" smtClean="0">
                <a:solidFill>
                  <a:srgbClr val="7030A0"/>
                </a:solidFill>
              </a:rPr>
              <a:t>-کاهش مصرف نمک </a:t>
            </a:r>
          </a:p>
          <a:p>
            <a:pPr lvl="4" algn="r" rtl="1">
              <a:buNone/>
            </a:pPr>
            <a:r>
              <a:rPr lang="en-US" sz="4000" b="1" dirty="0" smtClean="0">
                <a:solidFill>
                  <a:srgbClr val="7030A0"/>
                </a:solidFill>
              </a:rPr>
              <a:t>-دسترسي به خدمات و درمان بهتر فشارخون بالا</a:t>
            </a:r>
          </a:p>
          <a:p>
            <a:pPr algn="r" rtl="1">
              <a:buNone/>
            </a:pPr>
            <a:endParaRPr lang="en-US" sz="1800" b="1" dirty="0" smtClean="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dirty="0">
              <a:solidFill>
                <a:srgbClr val="FF0000"/>
              </a:solidFill>
            </a:endParaRPr>
          </a:p>
        </p:txBody>
      </p:sp>
      <p:sp>
        <p:nvSpPr>
          <p:cNvPr id="3" name="Content Placeholder 2"/>
          <p:cNvSpPr>
            <a:spLocks noGrp="1"/>
          </p:cNvSpPr>
          <p:nvPr>
            <p:ph sz="quarter" idx="1"/>
          </p:nvPr>
        </p:nvSpPr>
        <p:spPr/>
        <p:txBody>
          <a:bodyPr>
            <a:noAutofit/>
          </a:bodyPr>
          <a:lstStyle/>
          <a:p>
            <a:pPr algn="r" rtl="1">
              <a:buNone/>
            </a:pPr>
            <a:r>
              <a:rPr lang="en-US" sz="3200" b="1" dirty="0" smtClean="0">
                <a:solidFill>
                  <a:srgbClr val="FF0000"/>
                </a:solidFill>
              </a:rPr>
              <a:t>حدود نيمي از افرادي که به سن ۵۰ سالگي و بالاتر مي رسند داراي فشارخون بالا هستند. </a:t>
            </a:r>
          </a:p>
          <a:p>
            <a:pPr algn="r" rtl="1">
              <a:buNone/>
            </a:pPr>
            <a:r>
              <a:rPr lang="en-US" sz="3200" b="1" dirty="0" smtClean="0">
                <a:solidFill>
                  <a:srgbClr val="7030A0"/>
                </a:solidFill>
              </a:rPr>
              <a:t>شيوع فشارخون در مطالعه کوهورت گلستان حدود ۴۲ درصد ولي در مطالعه پارس حدود ۲۷ درصد بوده است. </a:t>
            </a:r>
          </a:p>
          <a:p>
            <a:pPr algn="r" rtl="1">
              <a:buNone/>
            </a:pPr>
            <a:r>
              <a:rPr lang="en-US" sz="3200" b="1" dirty="0" smtClean="0">
                <a:solidFill>
                  <a:srgbClr val="FF0000"/>
                </a:solidFill>
              </a:rPr>
              <a:t>اين تفاوت نشان مي دهد که گذشته از گزارشها در سطح ملي، آمار در سطوح استاني نيز براي سياستگذاري صحيح ضرورت دارند.</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Autofit/>
          </a:bodyPr>
          <a:lstStyle/>
          <a:p>
            <a:pPr algn="r" rtl="1"/>
            <a:r>
              <a:rPr lang="en-US" sz="3200" b="1" dirty="0" smtClean="0">
                <a:solidFill>
                  <a:srgbClr val="C00000"/>
                </a:solidFill>
              </a:rPr>
              <a:t>شیوع فشار خون در ایران از اکثر کشورهای همسایه و خاورمیانه پایین‌تر است</a:t>
            </a:r>
            <a:endParaRPr lang="en-US" sz="3200" dirty="0">
              <a:solidFill>
                <a:srgbClr val="C00000"/>
              </a:solidFill>
            </a:endParaRPr>
          </a:p>
        </p:txBody>
      </p:sp>
      <p:sp>
        <p:nvSpPr>
          <p:cNvPr id="3" name="Content Placeholder 2"/>
          <p:cNvSpPr>
            <a:spLocks noGrp="1"/>
          </p:cNvSpPr>
          <p:nvPr>
            <p:ph sz="quarter" idx="1"/>
          </p:nvPr>
        </p:nvSpPr>
        <p:spPr/>
        <p:txBody>
          <a:bodyPr>
            <a:normAutofit/>
          </a:bodyPr>
          <a:lstStyle/>
          <a:p>
            <a:pPr algn="r" rtl="1">
              <a:buNone/>
            </a:pPr>
            <a:r>
              <a:rPr lang="en-US" sz="3200" b="1" dirty="0" smtClean="0">
                <a:solidFill>
                  <a:srgbClr val="7030A0"/>
                </a:solidFill>
              </a:rPr>
              <a:t>-شيوع فشارخون تطبيق شده سني در زنان ايراني در ۲۰۱۵ حدود </a:t>
            </a:r>
            <a:r>
              <a:rPr lang="en-US" sz="3200" b="1" dirty="0" smtClean="0">
                <a:solidFill>
                  <a:srgbClr val="FF0000"/>
                </a:solidFill>
              </a:rPr>
              <a:t>۱۸٫۹ درصد </a:t>
            </a:r>
            <a:r>
              <a:rPr lang="en-US" sz="3200" b="1" dirty="0" smtClean="0">
                <a:solidFill>
                  <a:srgbClr val="7030A0"/>
                </a:solidFill>
              </a:rPr>
              <a:t>بوده که از اکثر کشورهاي خاورميانه پايين تر است. </a:t>
            </a:r>
          </a:p>
          <a:p>
            <a:pPr algn="r" rtl="1">
              <a:buNone/>
            </a:pPr>
            <a:r>
              <a:rPr lang="en-US" b="1" dirty="0" smtClean="0">
                <a:solidFill>
                  <a:srgbClr val="7030A0"/>
                </a:solidFill>
              </a:rPr>
              <a:t>-شيوع فشارخون بالا در زنان در اين کشورها شامل قطر و بحرين ۱۹٫۱ درصد، ترکيه  ۲۰٫۱ درصد، کويت ۲۰٫۳ درصد، فلسطين ۲۰٫۵ درصد، عربستان سعودي ۲۰٫۸ درصد، عمان ۲۲٫۵ درصد، ارمنستان ۲۲٫۹ درصد، آذربايجان ۲۳ درصد، سوريه ۲۳٫۸ درصد، ترکمنستان ۲۴٫۱ درصد، عراق ۲۴٫۴ درصد پاکستان ۲۹٫۵ درصد و افغانستان ۳۰٫۷ درصد بوده است.</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en-US" b="1" dirty="0" smtClean="0">
                <a:solidFill>
                  <a:srgbClr val="C00000"/>
                </a:solidFill>
              </a:rPr>
              <a:t>شیوع فشار خون زنان ایرانی از برخی کشورهای منطقه بالاتر است</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pPr algn="r" rtl="1">
              <a:buNone/>
            </a:pPr>
            <a:r>
              <a:rPr lang="en-US" sz="4400" b="1" dirty="0" smtClean="0">
                <a:solidFill>
                  <a:srgbClr val="00B050"/>
                </a:solidFill>
              </a:rPr>
              <a:t>شیوع فشار خون در زنان رژيم اشغالگر قدس است ۱۲٫۸ درصد، لبنان ۱۷٫۸ درصد، امارات متحده عربي ۱۸٫۳ درصد و اردن ۱۸٫۸ درصد بوده است.</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848600" cy="5791200"/>
          </a:xfrm>
        </p:spPr>
        <p:txBody>
          <a:bodyPr>
            <a:normAutofit fontScale="92500"/>
          </a:bodyPr>
          <a:lstStyle/>
          <a:p>
            <a:pPr algn="r" rtl="1">
              <a:buNone/>
            </a:pPr>
            <a:r>
              <a:rPr lang="en-US" sz="3200" b="1" dirty="0" smtClean="0">
                <a:solidFill>
                  <a:srgbClr val="7030A0"/>
                </a:solidFill>
              </a:rPr>
              <a:t>شيوع فشارخون تطبيق شده سني در مردان ايراني در سال ۲۰۱۵ حدود ۲۰٫۴ درصد بوده که از تمامي کشورهاي منطقه به غير از ترکيه با ۲۰٫۳ درصد پايين‌تر است.</a:t>
            </a:r>
          </a:p>
          <a:p>
            <a:pPr algn="r" rtl="1">
              <a:buNone/>
            </a:pPr>
            <a:r>
              <a:rPr lang="en-US" sz="3200" b="1" dirty="0" smtClean="0">
                <a:solidFill>
                  <a:srgbClr val="FF0000"/>
                </a:solidFill>
              </a:rPr>
              <a:t>پاکستان و افعانستان دارای بیشترین مبتلایان فشار خون بالا</a:t>
            </a:r>
          </a:p>
          <a:p>
            <a:pPr algn="r" rtl="1">
              <a:buNone/>
            </a:pPr>
            <a:r>
              <a:rPr lang="en-US" sz="3200" b="1" dirty="0" smtClean="0">
                <a:solidFill>
                  <a:srgbClr val="7030A0"/>
                </a:solidFill>
              </a:rPr>
              <a:t>رژيم اشغالگر قدس ۲۰٫۶ درصد، امارات متحده عربي ۲۲٫۱ درصد، بحرين ۲۲٫۵ درصد، قطر ۲۲٫۹ درصد، اردن ۲۳٫۱ درصد، لبنان ۲۳٫۳ درصد، فلسطين ۲۳٫۸ درصد، عربستان سعودي ۲۴٫۷ درصد، سوريه ۲۵٫۱ درصد، کويت.۲۵٫۵ درصد، عراق ۲۵٫۶ درصد، عمان ۲۵٫۷ درصد، آذربايجان ۲۵٫۸ درصد، ترکمنستان ۲۶٫۶ درصد، ارمنستان ۲۷٫۸ درصد، افغانستان ۳۰٫۴ درصد و پاکستان ۳۱٫۵ درصد است. </a:t>
            </a:r>
          </a:p>
          <a:p>
            <a:pPr algn="r" rtl="1">
              <a:buNone/>
            </a:pPr>
            <a:endParaRPr lang="en-US" b="1" dirty="0" smtClean="0">
              <a:solidFill>
                <a:srgbClr val="7030A0"/>
              </a:soli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r">
              <a:buNone/>
            </a:pPr>
            <a:r>
              <a:rPr lang="en-US" sz="3600" b="1" dirty="0" smtClean="0">
                <a:solidFill>
                  <a:srgbClr val="7030A0"/>
                </a:solidFill>
              </a:rPr>
              <a:t>پاکستان و افغانستان که بالاترين آمار فشار خون را در ۲۰۱۵ دارند، کمترين شيوع را در منطقه در ۱۹۷۵ داشتند. </a:t>
            </a:r>
          </a:p>
          <a:p>
            <a:pPr algn="r">
              <a:buNone/>
            </a:pPr>
            <a:r>
              <a:rPr lang="en-US" sz="3600" b="1" dirty="0" smtClean="0">
                <a:solidFill>
                  <a:srgbClr val="7030A0"/>
                </a:solidFill>
              </a:rPr>
              <a:t>شيوع فشار خون در زنان و مردان افغاني در ۱۹۷۵ به ترتيب ۲۳٫۲ درصد و ۲۵٫۱ درصد بوده است. اين آمار در زنان و مردان پاکستاني به ترتيب ۲۶٫۹ درصد و ۲۸٫۶ درصد بوده است.</a:t>
            </a:r>
            <a:endParaRPr lang="en-US" sz="3600" dirty="0"/>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1" y="381000"/>
            <a:ext cx="6934199" cy="6096000"/>
          </a:xfrm>
        </p:spPr>
        <p:txBody>
          <a:bodyPr>
            <a:noAutofit/>
          </a:bodyPr>
          <a:lstStyle/>
          <a:p>
            <a:pPr marL="0" indent="0">
              <a:buNone/>
            </a:pPr>
            <a:r>
              <a:rPr lang="en-US" sz="4800" b="1" dirty="0" smtClean="0">
                <a:sym typeface="+mn-ea"/>
              </a:rPr>
              <a:t>The </a:t>
            </a:r>
            <a:r>
              <a:rPr lang="en-US" sz="4800" b="1" dirty="0">
                <a:sym typeface="+mn-ea"/>
              </a:rPr>
              <a:t>increase in chronic diseases </a:t>
            </a:r>
            <a:r>
              <a:rPr lang="en-US" sz="4800" b="1" dirty="0" smtClean="0">
                <a:sym typeface="+mn-ea"/>
              </a:rPr>
              <a:t>is due to increasing </a:t>
            </a:r>
            <a:r>
              <a:rPr lang="en-US" sz="4800" b="1" dirty="0">
                <a:sym typeface="+mn-ea"/>
              </a:rPr>
              <a:t>prevalence of r</a:t>
            </a:r>
            <a:r>
              <a:rPr lang="en-US" sz="4800" b="1" dirty="0">
                <a:solidFill>
                  <a:srgbClr val="FF0000"/>
                </a:solidFill>
                <a:sym typeface="+mn-ea"/>
              </a:rPr>
              <a:t>isk factor</a:t>
            </a:r>
            <a:r>
              <a:rPr lang="en-US" sz="4800" b="1" dirty="0">
                <a:sym typeface="+mn-ea"/>
              </a:rPr>
              <a:t>s,</a:t>
            </a:r>
          </a:p>
          <a:p>
            <a:pPr marL="457200" lvl="1" indent="0">
              <a:buNone/>
            </a:pPr>
            <a:r>
              <a:rPr lang="en-US" sz="2800" b="1" dirty="0">
                <a:sym typeface="+mn-ea"/>
              </a:rPr>
              <a:t>(</a:t>
            </a:r>
            <a:r>
              <a:rPr lang="en-US" sz="2800" b="1" dirty="0">
                <a:solidFill>
                  <a:srgbClr val="FF0000"/>
                </a:solidFill>
                <a:sym typeface="+mn-ea"/>
              </a:rPr>
              <a:t>Alcohol consumption, smoking, obesity, physical inactivity &amp; low fruit &amp; vegetable intake,</a:t>
            </a:r>
            <a:r>
              <a:rPr lang="en-US" sz="2800" b="1" dirty="0">
                <a:sym typeface="+mn-ea"/>
              </a:rPr>
              <a:t> </a:t>
            </a:r>
            <a:r>
              <a:rPr lang="en-US" sz="6000" b="1" dirty="0" smtClean="0">
                <a:sym typeface="+mn-ea"/>
              </a:rPr>
              <a:t>hi</a:t>
            </a:r>
            <a:r>
              <a:rPr lang="en-US" sz="6000" b="1" dirty="0" smtClean="0">
                <a:solidFill>
                  <a:srgbClr val="FF0000"/>
                </a:solidFill>
                <a:sym typeface="+mn-ea"/>
              </a:rPr>
              <a:t>gh </a:t>
            </a:r>
            <a:r>
              <a:rPr lang="en-US" sz="6000" b="1" dirty="0">
                <a:solidFill>
                  <a:srgbClr val="FF0000"/>
                </a:solidFill>
                <a:sym typeface="+mn-ea"/>
              </a:rPr>
              <a:t>BP </a:t>
            </a:r>
            <a:r>
              <a:rPr lang="en-US" sz="2800" b="1" dirty="0">
                <a:solidFill>
                  <a:srgbClr val="FF0000"/>
                </a:solidFill>
                <a:sym typeface="+mn-ea"/>
              </a:rPr>
              <a:t>&amp; high </a:t>
            </a:r>
            <a:r>
              <a:rPr lang="en-US" sz="2800" b="1" dirty="0" err="1">
                <a:solidFill>
                  <a:srgbClr val="FF0000"/>
                </a:solidFill>
                <a:sym typeface="+mn-ea"/>
              </a:rPr>
              <a:t>Ch</a:t>
            </a:r>
            <a:r>
              <a:rPr lang="en-US" sz="2800" b="1" dirty="0">
                <a:solidFill>
                  <a:srgbClr val="FF0000"/>
                </a:solidFill>
                <a:sym typeface="+mn-ea"/>
              </a:rPr>
              <a:t> levels</a:t>
            </a:r>
            <a:r>
              <a:rPr lang="en-US" sz="2800" b="1" dirty="0">
                <a:sym typeface="+mn-ea"/>
              </a:rPr>
              <a:t>.)</a:t>
            </a:r>
          </a:p>
        </p:txBody>
      </p:sp>
      <p:pic>
        <p:nvPicPr>
          <p:cNvPr id="4" name="Picture 3"/>
          <p:cNvPicPr>
            <a:picLocks noChangeAspect="1"/>
          </p:cNvPicPr>
          <p:nvPr/>
        </p:nvPicPr>
        <p:blipFill>
          <a:blip r:embed="rId2"/>
          <a:stretch>
            <a:fillRect/>
          </a:stretch>
        </p:blipFill>
        <p:spPr>
          <a:xfrm>
            <a:off x="7239000" y="1524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514600"/>
            <a:ext cx="1990725" cy="199072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249362"/>
          </a:xfrm>
        </p:spPr>
        <p:txBody>
          <a:bodyPr>
            <a:noAutofit/>
          </a:bodyPr>
          <a:lstStyle/>
          <a:p>
            <a:pPr algn="r" rtl="1"/>
            <a:r>
              <a:rPr lang="en-US" b="1" dirty="0" smtClean="0">
                <a:solidFill>
                  <a:srgbClr val="FF0000"/>
                </a:solidFill>
              </a:rPr>
              <a:t>شيوع فشار خون در ساير کشورهاي جهان</a:t>
            </a:r>
            <a:endParaRPr lang="en-US" b="1" dirty="0">
              <a:solidFill>
                <a:srgbClr val="FF0000"/>
              </a:solidFill>
            </a:endParaRPr>
          </a:p>
        </p:txBody>
      </p:sp>
      <p:sp>
        <p:nvSpPr>
          <p:cNvPr id="3" name="Content Placeholder 2"/>
          <p:cNvSpPr>
            <a:spLocks noGrp="1"/>
          </p:cNvSpPr>
          <p:nvPr>
            <p:ph sz="quarter" idx="1"/>
          </p:nvPr>
        </p:nvSpPr>
        <p:spPr>
          <a:xfrm>
            <a:off x="914400" y="1905000"/>
            <a:ext cx="7696200" cy="4114800"/>
          </a:xfrm>
        </p:spPr>
        <p:txBody>
          <a:bodyPr>
            <a:normAutofit lnSpcReduction="10000"/>
          </a:bodyPr>
          <a:lstStyle/>
          <a:p>
            <a:pPr algn="r" rtl="1">
              <a:buNone/>
            </a:pPr>
            <a:r>
              <a:rPr lang="en-US" sz="3600" b="1" dirty="0" smtClean="0">
                <a:solidFill>
                  <a:srgbClr val="7030A0"/>
                </a:solidFill>
              </a:rPr>
              <a:t>شيوع فشار خون در کره جنوبي، ايالات متحده، و کانادا را طبق نتایج این پژوهش بزرگ، از ساير کشورهاي جهان پايين‌تر دانست و گفت: شیوع فشار خون در انگلستان از ساير کشورهاي اروپايي پايين‌تر است.</a:t>
            </a:r>
          </a:p>
          <a:p>
            <a:pPr algn="r" rtl="1">
              <a:buNone/>
            </a:pPr>
            <a:r>
              <a:rPr lang="en-US" sz="4400" b="1" dirty="0" smtClean="0">
                <a:solidFill>
                  <a:srgbClr val="FF0000"/>
                </a:solidFill>
              </a:rPr>
              <a:t>فشار خون مردان در اکثر کشورها بالاتر از زنان</a:t>
            </a:r>
          </a:p>
          <a:p>
            <a:pPr algn="r">
              <a:buNone/>
            </a:pPr>
            <a:endParaRPr lang="en-US" dirty="0"/>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pPr algn="r" rtl="1">
              <a:buNone/>
            </a:pPr>
            <a:r>
              <a:rPr lang="en-US" b="1" dirty="0" smtClean="0">
                <a:solidFill>
                  <a:srgbClr val="7030A0"/>
                </a:solidFill>
              </a:rPr>
              <a:t>در جهان ۵۹۷ ميليون مرد و ۵۲۹ ميليون زن دچار فشار خون بالا هستند. </a:t>
            </a:r>
          </a:p>
          <a:p>
            <a:pPr algn="r" rtl="1">
              <a:buNone/>
            </a:pPr>
            <a:r>
              <a:rPr lang="en-US" b="1" dirty="0" smtClean="0">
                <a:solidFill>
                  <a:srgbClr val="FF0000"/>
                </a:solidFill>
              </a:rPr>
              <a:t>بيش از نيمي از افرادي که داراي فشار خون بالا هستند در آسيا زندگي مي کنند. </a:t>
            </a:r>
          </a:p>
          <a:p>
            <a:pPr algn="r" rtl="1">
              <a:buNone/>
            </a:pPr>
            <a:r>
              <a:rPr lang="en-US" b="1" dirty="0" smtClean="0">
                <a:solidFill>
                  <a:srgbClr val="7030A0"/>
                </a:solidFill>
              </a:rPr>
              <a:t>حدود ۲۲۶ ميليون نفر در چين و ۲۰۰ ميليون نفر در هندوستان داراي فشار خون بالا هستند.</a:t>
            </a:r>
          </a:p>
          <a:p>
            <a:pPr algn="r" rtl="1">
              <a:buNone/>
            </a:pPr>
            <a:r>
              <a:rPr lang="en-US" b="1" dirty="0" smtClean="0">
                <a:solidFill>
                  <a:srgbClr val="FF0000"/>
                </a:solidFill>
              </a:rPr>
              <a:t>افراد دچار فشار خون بالا طي ۴۰ سال اخير ناشي از افزايش تعداد جمعيت و پير شدن جوامع است.</a:t>
            </a:r>
          </a:p>
          <a:p>
            <a:pPr algn="r" rtl="1">
              <a:buNone/>
            </a:pPr>
            <a:r>
              <a:rPr lang="en-US" b="1" dirty="0" smtClean="0">
                <a:solidFill>
                  <a:srgbClr val="7030A0"/>
                </a:solidFill>
              </a:rPr>
              <a:t>در ۲۰۱۵ در ميان کشورهاي اروپايي، انگلستان کمترين شيوع فشار خون را در ميان مردان و زنان داراست اما در سال ۱۹۷۵، قبرس کم ترين فشار خون در مردان و زنان را داشته است.</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77500" lnSpcReduction="20000"/>
          </a:bodyPr>
          <a:lstStyle/>
          <a:p>
            <a:pPr algn="r" rtl="1">
              <a:buNone/>
            </a:pPr>
            <a:r>
              <a:rPr lang="en-US" sz="4000" b="1" dirty="0" smtClean="0">
                <a:solidFill>
                  <a:srgbClr val="7030A0"/>
                </a:solidFill>
              </a:rPr>
              <a:t>به گفته وی </a:t>
            </a:r>
            <a:r>
              <a:rPr lang="en-US" sz="4000" b="1" dirty="0" smtClean="0">
                <a:solidFill>
                  <a:srgbClr val="FF0000"/>
                </a:solidFill>
              </a:rPr>
              <a:t>پنج کشور با بالاترين شيوع فشار خون</a:t>
            </a:r>
            <a:r>
              <a:rPr lang="en-US" sz="4000" b="1" dirty="0" smtClean="0">
                <a:solidFill>
                  <a:srgbClr val="7030A0"/>
                </a:solidFill>
              </a:rPr>
              <a:t> در مردان در ۲۰۱۵ همگي در اروپاي مرکزي و شرقي واقع شده اند و این کشورها شامل </a:t>
            </a:r>
            <a:r>
              <a:rPr lang="en-US" sz="4000" b="1" dirty="0" smtClean="0">
                <a:solidFill>
                  <a:srgbClr val="FF0000"/>
                </a:solidFill>
              </a:rPr>
              <a:t>کروآسي</a:t>
            </a:r>
            <a:r>
              <a:rPr lang="en-US" sz="4000" b="1" dirty="0" smtClean="0">
                <a:solidFill>
                  <a:srgbClr val="7030A0"/>
                </a:solidFill>
              </a:rPr>
              <a:t>، </a:t>
            </a:r>
            <a:r>
              <a:rPr lang="en-US" sz="4000" b="1" dirty="0" smtClean="0">
                <a:solidFill>
                  <a:srgbClr val="FF0000"/>
                </a:solidFill>
              </a:rPr>
              <a:t>لتوني، ليتواني، مجارستان، </a:t>
            </a:r>
            <a:r>
              <a:rPr lang="en-US" sz="4000" b="1" dirty="0" smtClean="0">
                <a:solidFill>
                  <a:srgbClr val="7030A0"/>
                </a:solidFill>
              </a:rPr>
              <a:t>و </a:t>
            </a:r>
            <a:r>
              <a:rPr lang="en-US" sz="4000" b="1" dirty="0" smtClean="0">
                <a:solidFill>
                  <a:srgbClr val="FF0000"/>
                </a:solidFill>
              </a:rPr>
              <a:t>اسلووني</a:t>
            </a:r>
            <a:r>
              <a:rPr lang="en-US" sz="4000" b="1" dirty="0" smtClean="0">
                <a:solidFill>
                  <a:srgbClr val="7030A0"/>
                </a:solidFill>
              </a:rPr>
              <a:t> بودند. در اين کشورها، از هر ۵ مرد يک نفر دچار فشارخون بالاست.</a:t>
            </a:r>
          </a:p>
          <a:p>
            <a:pPr algn="r" rtl="1">
              <a:buNone/>
            </a:pPr>
            <a:endParaRPr lang="en-US" sz="4000" dirty="0" smtClean="0"/>
          </a:p>
          <a:p>
            <a:pPr algn="r" rtl="1">
              <a:buNone/>
            </a:pPr>
            <a:r>
              <a:rPr lang="en-US" sz="4000" b="1" dirty="0" smtClean="0">
                <a:solidFill>
                  <a:srgbClr val="7030A0"/>
                </a:solidFill>
              </a:rPr>
              <a:t>پنج کشوري که بالاترين شيوع فشارخون را در زنان در ۲۰۱۵ داشتند، همگي </a:t>
            </a:r>
            <a:r>
              <a:rPr lang="en-US" sz="4000" b="1" dirty="0" smtClean="0">
                <a:solidFill>
                  <a:srgbClr val="FF0000"/>
                </a:solidFill>
              </a:rPr>
              <a:t>افريقايي</a:t>
            </a:r>
            <a:r>
              <a:rPr lang="en-US" sz="4000" b="1" dirty="0" smtClean="0">
                <a:solidFill>
                  <a:srgbClr val="7030A0"/>
                </a:solidFill>
              </a:rPr>
              <a:t> و شامل </a:t>
            </a:r>
            <a:r>
              <a:rPr lang="en-US" sz="4000" b="1" dirty="0" smtClean="0">
                <a:solidFill>
                  <a:srgbClr val="FF0000"/>
                </a:solidFill>
              </a:rPr>
              <a:t>نيجريه</a:t>
            </a:r>
            <a:r>
              <a:rPr lang="en-US" sz="4000" b="1" dirty="0" smtClean="0">
                <a:solidFill>
                  <a:srgbClr val="7030A0"/>
                </a:solidFill>
              </a:rPr>
              <a:t>، </a:t>
            </a:r>
            <a:r>
              <a:rPr lang="en-US" sz="4000" b="1" dirty="0" smtClean="0">
                <a:solidFill>
                  <a:srgbClr val="FF0000"/>
                </a:solidFill>
              </a:rPr>
              <a:t>چاد</a:t>
            </a:r>
            <a:r>
              <a:rPr lang="en-US" sz="4000" b="1" dirty="0" smtClean="0">
                <a:solidFill>
                  <a:srgbClr val="7030A0"/>
                </a:solidFill>
              </a:rPr>
              <a:t>، </a:t>
            </a:r>
            <a:r>
              <a:rPr lang="en-US" sz="4000" b="1" dirty="0" smtClean="0">
                <a:solidFill>
                  <a:srgbClr val="FF0000"/>
                </a:solidFill>
              </a:rPr>
              <a:t>مالي</a:t>
            </a:r>
            <a:r>
              <a:rPr lang="en-US" sz="4000" b="1" dirty="0" smtClean="0">
                <a:solidFill>
                  <a:srgbClr val="7030A0"/>
                </a:solidFill>
              </a:rPr>
              <a:t>، </a:t>
            </a:r>
            <a:r>
              <a:rPr lang="en-US" sz="4000" b="1" dirty="0" smtClean="0">
                <a:solidFill>
                  <a:srgbClr val="FF0000"/>
                </a:solidFill>
              </a:rPr>
              <a:t>بورکينافاسو</a:t>
            </a:r>
            <a:r>
              <a:rPr lang="en-US" sz="4000" b="1" dirty="0" smtClean="0">
                <a:solidFill>
                  <a:srgbClr val="7030A0"/>
                </a:solidFill>
              </a:rPr>
              <a:t>، و </a:t>
            </a:r>
            <a:r>
              <a:rPr lang="en-US" sz="4000" b="1" dirty="0" smtClean="0">
                <a:solidFill>
                  <a:srgbClr val="FF0000"/>
                </a:solidFill>
              </a:rPr>
              <a:t>سومالي</a:t>
            </a:r>
            <a:r>
              <a:rPr lang="en-US" sz="4000" b="1" dirty="0" smtClean="0">
                <a:solidFill>
                  <a:srgbClr val="7030A0"/>
                </a:solidFill>
              </a:rPr>
              <a:t> هستند که در اين کشورها، از هر ۳ زن، يک زن دچار فشارخون بالاست.</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848600" cy="5562600"/>
          </a:xfrm>
        </p:spPr>
        <p:txBody>
          <a:bodyPr>
            <a:normAutofit fontScale="92500" lnSpcReduction="10000"/>
          </a:bodyPr>
          <a:lstStyle/>
          <a:p>
            <a:pPr algn="r" rtl="1">
              <a:buNone/>
            </a:pPr>
            <a:r>
              <a:rPr lang="en-US" b="1" dirty="0" smtClean="0">
                <a:solidFill>
                  <a:srgbClr val="7030A0"/>
                </a:solidFill>
              </a:rPr>
              <a:t>پنج کشوري که کم ترين شيوع فشار خون را در ۲۰۱۵ داشتند نیز شامل </a:t>
            </a:r>
            <a:r>
              <a:rPr lang="en-US" b="1" dirty="0" smtClean="0">
                <a:solidFill>
                  <a:srgbClr val="FF0000"/>
                </a:solidFill>
              </a:rPr>
              <a:t>کره جنوبي، ايالات متحده امريکا، کانادا، پرو، و سنگاپور </a:t>
            </a:r>
            <a:r>
              <a:rPr lang="en-US" b="1" dirty="0" smtClean="0">
                <a:solidFill>
                  <a:srgbClr val="7030A0"/>
                </a:solidFill>
              </a:rPr>
              <a:t>بودند که در اين کشورها، يک نفر از هر ۶ مرد و يک نفر از هر ۱۰ زن دچار فشارخون بالا هستند.</a:t>
            </a:r>
          </a:p>
          <a:p>
            <a:pPr algn="r" rtl="1">
              <a:buNone/>
            </a:pPr>
            <a:r>
              <a:rPr lang="en-US" b="1" dirty="0" smtClean="0">
                <a:solidFill>
                  <a:srgbClr val="7030A0"/>
                </a:solidFill>
              </a:rPr>
              <a:t>در ۲۰۱۵، ۲۵۸ ميليون نفر (معادل ۲۳درصد) از ميان بيش از يک ميليارد نفر دچار فشار خون بالا ساکن </a:t>
            </a:r>
            <a:r>
              <a:rPr lang="en-US" b="1" dirty="0" smtClean="0">
                <a:solidFill>
                  <a:srgbClr val="FF0000"/>
                </a:solidFill>
              </a:rPr>
              <a:t>آسياي جنوبي </a:t>
            </a:r>
            <a:r>
              <a:rPr lang="en-US" b="1" dirty="0" smtClean="0">
                <a:solidFill>
                  <a:srgbClr val="7030A0"/>
                </a:solidFill>
              </a:rPr>
              <a:t>(۲۰۰ ميليون نفر در هند) بودند و ۲۳۵ ميليون نفر ديگر نيز در </a:t>
            </a:r>
            <a:r>
              <a:rPr lang="en-US" b="1" dirty="0" smtClean="0">
                <a:solidFill>
                  <a:srgbClr val="FF0000"/>
                </a:solidFill>
              </a:rPr>
              <a:t>آسياي شرقي </a:t>
            </a:r>
            <a:r>
              <a:rPr lang="en-US" b="1" dirty="0" smtClean="0">
                <a:solidFill>
                  <a:srgbClr val="7030A0"/>
                </a:solidFill>
              </a:rPr>
              <a:t>(۲۲۶ ميليون نفر در چين)زندگي مي کنند.</a:t>
            </a:r>
          </a:p>
          <a:p>
            <a:pPr algn="r" rtl="1">
              <a:buNone/>
            </a:pPr>
            <a:r>
              <a:rPr lang="en-US" b="1" dirty="0" smtClean="0">
                <a:solidFill>
                  <a:srgbClr val="FF0000"/>
                </a:solidFill>
              </a:rPr>
              <a:t>در امريکا، شيوع فشارخون در سال ۲۰۱۵ معادل ۱۵ درصد در مردان و ۱۱ درصد در زنان بود. اين ارقام در انگلستان به ترتيب ۱۸ درصد در مردان و ۱۲ درصد در زنان بود.</a:t>
            </a:r>
          </a:p>
          <a:p>
            <a:pPr algn="r" rtl="1">
              <a:buNone/>
            </a:pPr>
            <a:r>
              <a:rPr lang="en-US" b="1" dirty="0" smtClean="0">
                <a:solidFill>
                  <a:srgbClr val="7030A0"/>
                </a:solidFill>
              </a:rPr>
              <a:t>عوامل مختلفي که بر فشارخون تاثير دارند:</a:t>
            </a:r>
          </a:p>
          <a:p>
            <a:pPr algn="r" rtl="1">
              <a:buNone/>
            </a:pPr>
            <a:r>
              <a:rPr lang="en-US" b="1" dirty="0" smtClean="0">
                <a:solidFill>
                  <a:srgbClr val="FF0000"/>
                </a:solidFill>
              </a:rPr>
              <a:t>تغذيه، </a:t>
            </a:r>
            <a:r>
              <a:rPr lang="en-US" b="1" dirty="0" smtClean="0">
                <a:solidFill>
                  <a:srgbClr val="C00000"/>
                </a:solidFill>
              </a:rPr>
              <a:t>نمک</a:t>
            </a:r>
            <a:r>
              <a:rPr lang="en-US" b="1" dirty="0" smtClean="0">
                <a:solidFill>
                  <a:srgbClr val="FF0000"/>
                </a:solidFill>
              </a:rPr>
              <a:t> و مصرف کم ميوه و سبزيجات، چاقي، ناکافي بودن فعاليت بدني، مواجهه با سرب و آلودگي هوا</a:t>
            </a:r>
            <a:r>
              <a:rPr lang="en-US" b="1" dirty="0" smtClean="0">
                <a:solidFill>
                  <a:srgbClr val="7030A0"/>
                </a:solidFill>
              </a:rPr>
              <a:t>.</a:t>
            </a:r>
          </a:p>
          <a:p>
            <a:pPr algn="r" rtl="1">
              <a:buNone/>
            </a:pPr>
            <a:r>
              <a:rPr lang="en-US" b="1" dirty="0" smtClean="0">
                <a:solidFill>
                  <a:srgbClr val="00B050"/>
                </a:solidFill>
              </a:rPr>
              <a:t>شيوع فشار خون در افراد سالمند بيشتر </a:t>
            </a:r>
            <a:r>
              <a:rPr lang="en-US" b="1" dirty="0" smtClean="0">
                <a:solidFill>
                  <a:srgbClr val="7030A0"/>
                </a:solidFill>
              </a:rPr>
              <a:t>است.</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8382000" cy="6096000"/>
          </a:xfrm>
        </p:spPr>
        <p:txBody>
          <a:bodyPr>
            <a:normAutofit/>
          </a:bodyPr>
          <a:lstStyle/>
          <a:p>
            <a:pPr algn="r" rtl="1">
              <a:buNone/>
            </a:pPr>
            <a:r>
              <a:rPr lang="en-US" sz="3200" b="1" dirty="0" smtClean="0">
                <a:solidFill>
                  <a:srgbClr val="00B050"/>
                </a:solidFill>
              </a:rPr>
              <a:t>دکتر مجيد عزتي، پژوهشگر اول اين مطالعه در دانشکده بهداشت امپريال کالج لندن:</a:t>
            </a:r>
          </a:p>
          <a:p>
            <a:pPr lvl="2" algn="r" rtl="1">
              <a:buNone/>
            </a:pPr>
            <a:r>
              <a:rPr lang="en-US" sz="2400" b="1" dirty="0" smtClean="0">
                <a:solidFill>
                  <a:srgbClr val="7030A0"/>
                </a:solidFill>
              </a:rPr>
              <a:t>-بر خلاف سال‌هاي دهه ۱۹۷۰، فشار خون بالا ديگر ارتباطي با ثروت ندارد و در حال حاضر، فشار خون بالا يک معضل سلامتي در جوامع فقير است.</a:t>
            </a:r>
          </a:p>
          <a:p>
            <a:pPr lvl="2" algn="r" rtl="1">
              <a:buNone/>
            </a:pPr>
            <a:r>
              <a:rPr lang="en-US" sz="2400" b="1" dirty="0" smtClean="0">
                <a:solidFill>
                  <a:srgbClr val="FF0000"/>
                </a:solidFill>
              </a:rPr>
              <a:t>-ممکن است با بهبود کلي سطح سلامت يا افزايش مصرف ميوه و سبزيجات ارتباط داشته باشد. </a:t>
            </a:r>
          </a:p>
          <a:p>
            <a:pPr lvl="2" algn="r" rtl="1">
              <a:buNone/>
            </a:pPr>
            <a:r>
              <a:rPr lang="en-US" sz="2400" b="1" dirty="0" smtClean="0">
                <a:solidFill>
                  <a:srgbClr val="7030A0"/>
                </a:solidFill>
              </a:rPr>
              <a:t>-فشار خون بالا در کشورهاي پردرآمد زودتر کشف شده و بهتر درمان مي شود. </a:t>
            </a:r>
          </a:p>
          <a:p>
            <a:pPr lvl="2" algn="r" rtl="1">
              <a:buNone/>
            </a:pPr>
            <a:r>
              <a:rPr lang="en-US" sz="2400" b="1" dirty="0" smtClean="0">
                <a:solidFill>
                  <a:srgbClr val="FF0000"/>
                </a:solidFill>
              </a:rPr>
              <a:t>اين عوامل ممکن است در کاهش روند چاقي نيز موثر باشند که خود چاقي هم از عوامل خطر فشار خون بالاست.</a:t>
            </a:r>
          </a:p>
          <a:p>
            <a:pPr lvl="2" algn="r" rtl="1">
              <a:buNone/>
            </a:pPr>
            <a:r>
              <a:rPr lang="en-US" sz="2400" b="1" dirty="0" smtClean="0">
                <a:solidFill>
                  <a:srgbClr val="7030A0"/>
                </a:solidFill>
              </a:rPr>
              <a:t>-در کشورهاي کم درآمد، تغذيه ناسالم در کودکي ممکن است از عوامل موثر بر فشار خون باشد.</a:t>
            </a:r>
          </a:p>
          <a:p>
            <a:pPr lvl="2" algn="r" rtl="1">
              <a:buNone/>
            </a:pPr>
            <a:r>
              <a:rPr lang="en-US" sz="2400" b="1" dirty="0" smtClean="0">
                <a:solidFill>
                  <a:srgbClr val="FF0000"/>
                </a:solidFill>
              </a:rPr>
              <a:t>-بيشترين شيوع فشارخون بالا در مردان کروآسي با ۳۸ درصد و در زنان نيجريه با ۳۶ درصد  مشاهده شده است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Autofit/>
          </a:bodyPr>
          <a:lstStyle/>
          <a:p>
            <a:pPr algn="r" rtl="1"/>
            <a:r>
              <a:rPr lang="en-US" sz="2400" b="1" dirty="0" smtClean="0">
                <a:solidFill>
                  <a:srgbClr val="00B050"/>
                </a:solidFill>
              </a:rPr>
              <a:t>دکتر مجيد عزتي، پژوهشگر اول اين مطالعه در دانشکده بهداشت امپريال کالج لندن:</a:t>
            </a:r>
            <a:endParaRPr lang="en-US" sz="2400" dirty="0">
              <a:solidFill>
                <a:srgbClr val="00B050"/>
              </a:solidFill>
            </a:endParaRPr>
          </a:p>
        </p:txBody>
      </p:sp>
      <p:sp>
        <p:nvSpPr>
          <p:cNvPr id="3" name="Content Placeholder 2"/>
          <p:cNvSpPr>
            <a:spLocks noGrp="1"/>
          </p:cNvSpPr>
          <p:nvPr>
            <p:ph sz="quarter" idx="1"/>
          </p:nvPr>
        </p:nvSpPr>
        <p:spPr>
          <a:xfrm>
            <a:off x="914400" y="1447800"/>
            <a:ext cx="7010400" cy="4572000"/>
          </a:xfrm>
        </p:spPr>
        <p:txBody>
          <a:bodyPr>
            <a:normAutofit fontScale="92500" lnSpcReduction="20000"/>
          </a:bodyPr>
          <a:lstStyle/>
          <a:p>
            <a:pPr algn="r" rtl="1">
              <a:buNone/>
            </a:pPr>
            <a:r>
              <a:rPr lang="en-US" b="1" dirty="0" smtClean="0">
                <a:solidFill>
                  <a:srgbClr val="7030A0"/>
                </a:solidFill>
              </a:rPr>
              <a:t>-اپيدمي فشار خون بالا در کشورهاي کم درآمد و کشورهاي با درآمد متوسط يکي از سخت ترين چالشهای سلامت است.</a:t>
            </a:r>
          </a:p>
          <a:p>
            <a:pPr algn="r" rtl="1">
              <a:buNone/>
            </a:pPr>
            <a:r>
              <a:rPr lang="en-US" b="1" dirty="0" smtClean="0">
                <a:solidFill>
                  <a:srgbClr val="FF0000"/>
                </a:solidFill>
              </a:rPr>
              <a:t>-براي بهبود دسترسي به غذاي با کيفيت بالا، به ويژه ميوه و سبزيجات، و کاهش نمک اضافي در غذا قوانين و استراتژي هاي اقتصادي ضروری است. </a:t>
            </a:r>
          </a:p>
          <a:p>
            <a:pPr algn="r" rtl="1">
              <a:buNone/>
            </a:pPr>
            <a:r>
              <a:rPr lang="en-US" b="1" dirty="0" smtClean="0">
                <a:solidFill>
                  <a:srgbClr val="7030A0"/>
                </a:solidFill>
              </a:rPr>
              <a:t>-همچنين به نظام هاي بهداشتي قويتر نياز داريم تا بتوانيم افراد دچار فشار خون بالا را زودتر شناسايي کنيم و دسترسي مردم به درمان و داروها را بهبود بخشيم. </a:t>
            </a:r>
          </a:p>
          <a:p>
            <a:pPr algn="r" rtl="1">
              <a:buNone/>
            </a:pPr>
            <a:r>
              <a:rPr lang="en-US" b="1" dirty="0" smtClean="0">
                <a:solidFill>
                  <a:srgbClr val="FF0000"/>
                </a:solidFill>
              </a:rPr>
              <a:t>-بدون اين اقدامات، بسيار نامحتمل است که جهان به هدف سازمان بهداشت جهاني براي ۲۵٪ کاهش شيوع فشار خون تا سال ۲۰۲۵ دست پيدا کند.</a:t>
            </a:r>
          </a:p>
          <a:p>
            <a:pPr algn="r" rtl="1">
              <a:buNone/>
            </a:pPr>
            <a:r>
              <a:rPr lang="en-US" b="1" dirty="0" smtClean="0">
                <a:solidFill>
                  <a:srgbClr val="7030A0"/>
                </a:solidFill>
              </a:rPr>
              <a:t>-نتايج این مطالعه بزرگ در مجله لنست به چاپ رسيده و بودجه آن توسط ولکام تراست تامين شده است.</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9895" y="417830"/>
            <a:ext cx="8256905" cy="5601970"/>
          </a:xfrm>
        </p:spPr>
        <p:txBody>
          <a:bodyPr/>
          <a:lstStyle/>
          <a:p>
            <a:pPr marL="0" indent="0">
              <a:buNone/>
            </a:pPr>
            <a:r>
              <a:rPr lang="en-US" sz="3600" b="1">
                <a:solidFill>
                  <a:srgbClr val="FF0000"/>
                </a:solidFill>
              </a:rPr>
              <a:t>Prevalence of Hypertension in Iran 1980–2012: A Systematic Review</a:t>
            </a:r>
            <a:endParaRPr lang="en-US" b="1">
              <a:solidFill>
                <a:srgbClr val="FF0000"/>
              </a:solidFill>
            </a:endParaRPr>
          </a:p>
          <a:p>
            <a:pPr marL="0" indent="0">
              <a:buNone/>
            </a:pPr>
            <a:r>
              <a:rPr lang="en-US" sz="2400"/>
              <a:t>Masoud Mirzaei, MD, PhD</a:t>
            </a:r>
          </a:p>
          <a:p>
            <a:pPr marL="0" indent="0">
              <a:buNone/>
            </a:pPr>
            <a:endParaRPr lang="en-US" sz="2400"/>
          </a:p>
          <a:p>
            <a:pPr marL="0" indent="0">
              <a:buNone/>
            </a:pPr>
            <a:r>
              <a:rPr lang="en-US" sz="2400"/>
              <a:t>J Tehran Heart Cent. 2016 Oct 3; 11(4): 159–167. </a:t>
            </a:r>
          </a:p>
          <a:p>
            <a:pPr marL="0" indent="0">
              <a:buNone/>
            </a:pPr>
            <a:endParaRPr lang="en-US" sz="2400"/>
          </a:p>
          <a:p>
            <a:pPr marL="0" indent="0" algn="ctr">
              <a:buNone/>
            </a:pPr>
            <a:r>
              <a:rPr lang="en-US" sz="5400" b="1">
                <a:gradFill>
                  <a:gsLst>
                    <a:gs pos="0">
                      <a:srgbClr val="7B32B2"/>
                    </a:gs>
                    <a:gs pos="100000">
                      <a:srgbClr val="401A5D"/>
                    </a:gs>
                  </a:gsLst>
                  <a:lin scaled="0"/>
                </a:gradFill>
                <a:sym typeface="+mn-ea"/>
              </a:rPr>
              <a:t>HTN is one of the 5 global leading causes of mortality in the world.</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Autofit/>
          </a:bodyPr>
          <a:lstStyle/>
          <a:p>
            <a:pPr marL="0" indent="0">
              <a:buNone/>
            </a:pPr>
            <a:r>
              <a:rPr lang="en-US" sz="6600" b="1">
                <a:gradFill>
                  <a:gsLst>
                    <a:gs pos="0">
                      <a:srgbClr val="7B32B2"/>
                    </a:gs>
                    <a:gs pos="100000">
                      <a:srgbClr val="401A5D"/>
                    </a:gs>
                  </a:gsLst>
                  <a:lin scaled="0"/>
                </a:gradFill>
                <a:sym typeface="+mn-ea"/>
              </a:rPr>
              <a:t>Little is known about the current prevalence of HTN in Iran.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5465" y="344805"/>
            <a:ext cx="8141335" cy="5674995"/>
          </a:xfrm>
        </p:spPr>
        <p:txBody>
          <a:bodyPr>
            <a:noAutofit/>
          </a:bodyPr>
          <a:lstStyle/>
          <a:p>
            <a:pPr marL="0" indent="0">
              <a:buNone/>
            </a:pPr>
            <a:r>
              <a:rPr lang="en-US" sz="4400" b="1">
                <a:gradFill>
                  <a:gsLst>
                    <a:gs pos="0">
                      <a:srgbClr val="7B32B2"/>
                    </a:gs>
                    <a:gs pos="100000">
                      <a:srgbClr val="401A5D"/>
                    </a:gs>
                  </a:gsLst>
                  <a:lin scaled="0"/>
                </a:gradFill>
                <a:sym typeface="+mn-ea"/>
              </a:rPr>
              <a:t>A systematic review of HTN was conducted using international databases, including Medline &amp; Scopus &amp; Persian scientific databases. </a:t>
            </a:r>
          </a:p>
          <a:p>
            <a:pPr marL="0" indent="0">
              <a:buNone/>
            </a:pPr>
            <a:r>
              <a:rPr lang="en-US" sz="4400" b="1">
                <a:gradFill>
                  <a:gsLst>
                    <a:gs pos="0">
                      <a:srgbClr val="7B32B2"/>
                    </a:gs>
                    <a:gs pos="100000">
                      <a:srgbClr val="401A5D"/>
                    </a:gs>
                  </a:gsLst>
                  <a:lin scaled="0"/>
                </a:gradFill>
                <a:sym typeface="+mn-ea"/>
              </a:rPr>
              <a:t>The searched keywords were "hypertension", "raised BP", "prevalence", &amp; "Iran".</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274955"/>
            <a:ext cx="8355330" cy="1143000"/>
          </a:xfrm>
        </p:spPr>
        <p:txBody>
          <a:bodyPr/>
          <a:lstStyle/>
          <a:p>
            <a:r>
              <a:rPr lang="en-US" sz="5400" b="1">
                <a:solidFill>
                  <a:srgbClr val="FF0000"/>
                </a:solidFill>
                <a:sym typeface="+mn-ea"/>
              </a:rPr>
              <a:t>Results</a:t>
            </a:r>
          </a:p>
        </p:txBody>
      </p:sp>
      <p:sp>
        <p:nvSpPr>
          <p:cNvPr id="3" name="Content Placeholder 2"/>
          <p:cNvSpPr>
            <a:spLocks noGrp="1"/>
          </p:cNvSpPr>
          <p:nvPr>
            <p:ph sz="quarter" idx="1"/>
          </p:nvPr>
        </p:nvSpPr>
        <p:spPr>
          <a:xfrm>
            <a:off x="428625" y="1417955"/>
            <a:ext cx="8286750" cy="4572000"/>
          </a:xfrm>
        </p:spPr>
        <p:txBody>
          <a:bodyPr>
            <a:noAutofit/>
          </a:bodyPr>
          <a:lstStyle/>
          <a:p>
            <a:pPr marL="0" indent="0">
              <a:buNone/>
            </a:pPr>
            <a:r>
              <a:rPr lang="en-US" sz="3200" b="1">
                <a:gradFill>
                  <a:gsLst>
                    <a:gs pos="0">
                      <a:srgbClr val="7B32B2"/>
                    </a:gs>
                    <a:gs pos="100000">
                      <a:srgbClr val="401A5D"/>
                    </a:gs>
                  </a:gsLst>
                  <a:lin scaled="0"/>
                </a:gradFill>
                <a:sym typeface="+mn-ea"/>
              </a:rPr>
              <a:t>Forty-two studies with 402282 subjects were included. </a:t>
            </a:r>
          </a:p>
          <a:p>
            <a:pPr marL="0" indent="0">
              <a:buNone/>
            </a:pPr>
            <a:r>
              <a:rPr lang="en-US" sz="3200" b="1">
                <a:gradFill>
                  <a:gsLst>
                    <a:gs pos="0">
                      <a:srgbClr val="7B32B2"/>
                    </a:gs>
                    <a:gs pos="100000">
                      <a:srgbClr val="401A5D"/>
                    </a:gs>
                  </a:gsLst>
                  <a:lin scaled="0"/>
                </a:gradFill>
                <a:sym typeface="+mn-ea"/>
              </a:rPr>
              <a:t>The estimated prevalence of HTN varied all around Iran. </a:t>
            </a:r>
          </a:p>
          <a:p>
            <a:pPr marL="0" indent="0">
              <a:buNone/>
            </a:pPr>
            <a:endParaRPr lang="en-US" sz="3200" b="1">
              <a:gradFill>
                <a:gsLst>
                  <a:gs pos="0">
                    <a:srgbClr val="7B32B2"/>
                  </a:gs>
                  <a:gs pos="100000">
                    <a:srgbClr val="401A5D"/>
                  </a:gs>
                </a:gsLst>
                <a:lin scaled="0"/>
              </a:gradFill>
              <a:sym typeface="+mn-ea"/>
            </a:endParaRPr>
          </a:p>
          <a:p>
            <a:pPr marL="0" indent="0">
              <a:buNone/>
            </a:pPr>
            <a:r>
              <a:rPr lang="en-US" sz="3200" b="1">
                <a:gradFill>
                  <a:gsLst>
                    <a:gs pos="0">
                      <a:srgbClr val="7B32B2"/>
                    </a:gs>
                    <a:gs pos="100000">
                      <a:srgbClr val="401A5D"/>
                    </a:gs>
                  </a:gsLst>
                  <a:lin scaled="0"/>
                </a:gradFill>
                <a:sym typeface="+mn-ea"/>
              </a:rPr>
              <a:t>The overall pooled prevalence of HTN was 22% </a:t>
            </a:r>
            <a:r>
              <a:rPr lang="en-US" sz="1400" b="1">
                <a:gradFill>
                  <a:gsLst>
                    <a:gs pos="0">
                      <a:srgbClr val="7B32B2"/>
                    </a:gs>
                    <a:gs pos="100000">
                      <a:srgbClr val="401A5D"/>
                    </a:gs>
                  </a:gsLst>
                  <a:lin scaled="0"/>
                </a:gradFill>
                <a:sym typeface="+mn-ea"/>
              </a:rPr>
              <a:t>(95%CI: 20.2 - 23.8)</a:t>
            </a:r>
            <a:r>
              <a:rPr lang="en-US" sz="3200" b="1">
                <a:gradFill>
                  <a:gsLst>
                    <a:gs pos="0">
                      <a:srgbClr val="7B32B2"/>
                    </a:gs>
                    <a:gs pos="100000">
                      <a:srgbClr val="401A5D"/>
                    </a:gs>
                  </a:gsLst>
                  <a:lin scaled="0"/>
                </a:gradFill>
                <a:sym typeface="+mn-ea"/>
              </a:rPr>
              <a:t>.</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955"/>
            <a:ext cx="7010400" cy="2268855"/>
          </a:xfrm>
        </p:spPr>
        <p:txBody>
          <a:bodyPr>
            <a:normAutofit/>
          </a:bodyPr>
          <a:lstStyle/>
          <a:p>
            <a:r>
              <a:rPr lang="en-US" sz="3200" b="1" dirty="0">
                <a:solidFill>
                  <a:srgbClr val="FF0000"/>
                </a:solidFill>
              </a:rPr>
              <a:t>Global Burden of Hypertension</a:t>
            </a:r>
            <a:br>
              <a:rPr lang="en-US" sz="3200" b="1" dirty="0">
                <a:solidFill>
                  <a:srgbClr val="FF0000"/>
                </a:solidFill>
              </a:rPr>
            </a:br>
            <a:r>
              <a:rPr lang="en-US" sz="3200" b="1" dirty="0">
                <a:solidFill>
                  <a:srgbClr val="FF0000"/>
                </a:solidFill>
              </a:rPr>
              <a:t>Analysis of Population-based Studies from 89 Countries </a:t>
            </a:r>
            <a:r>
              <a:rPr lang="en-US" sz="1600" b="1" dirty="0">
                <a:solidFill>
                  <a:srgbClr val="FF0000"/>
                </a:solidFill>
              </a:rPr>
              <a:t>2015 Journal of Hypertension</a:t>
            </a:r>
            <a:r>
              <a:rPr lang="en-US" sz="3200" dirty="0"/>
              <a:t/>
            </a:r>
            <a:br>
              <a:rPr lang="en-US" sz="3200" dirty="0"/>
            </a:br>
            <a:r>
              <a:rPr lang="en-US" sz="1400" dirty="0"/>
              <a:t>Mills, Katherine T.; Bundy, Joshua D.; Kelly, </a:t>
            </a:r>
            <a:r>
              <a:rPr lang="en-US" sz="1400" dirty="0" err="1"/>
              <a:t>Tanika</a:t>
            </a:r>
            <a:r>
              <a:rPr lang="en-US" sz="1400" dirty="0"/>
              <a:t> N.; Reed, Jennifer E.; Kearney, Patricia M.; Reynolds, Kristi; Chen, Jing; He, Jiang</a:t>
            </a:r>
          </a:p>
        </p:txBody>
      </p:sp>
      <p:sp>
        <p:nvSpPr>
          <p:cNvPr id="3" name="Content Placeholder 2"/>
          <p:cNvSpPr>
            <a:spLocks noGrp="1"/>
          </p:cNvSpPr>
          <p:nvPr>
            <p:ph sz="quarter" idx="1"/>
          </p:nvPr>
        </p:nvSpPr>
        <p:spPr>
          <a:xfrm>
            <a:off x="591185" y="2583815"/>
            <a:ext cx="8095615" cy="3435985"/>
          </a:xfrm>
        </p:spPr>
        <p:txBody>
          <a:bodyPr>
            <a:noAutofit/>
          </a:bodyPr>
          <a:lstStyle/>
          <a:p>
            <a:pPr marL="0" indent="0">
              <a:buNone/>
            </a:pPr>
            <a:r>
              <a:rPr lang="en-US" sz="5400" b="1" dirty="0" smtClean="0">
                <a:solidFill>
                  <a:srgbClr val="FF0000"/>
                </a:solidFill>
              </a:rPr>
              <a:t>HTN </a:t>
            </a:r>
            <a:r>
              <a:rPr lang="en-US" sz="5400" b="1" dirty="0">
                <a:gradFill>
                  <a:gsLst>
                    <a:gs pos="0">
                      <a:srgbClr val="7B32B2"/>
                    </a:gs>
                    <a:gs pos="100000">
                      <a:srgbClr val="401A5D"/>
                    </a:gs>
                  </a:gsLst>
                  <a:lin scaled="0"/>
                </a:gradFill>
              </a:rPr>
              <a:t>is the </a:t>
            </a:r>
            <a:r>
              <a:rPr lang="en-US" sz="5400" b="1" u="sng" dirty="0">
                <a:gradFill>
                  <a:gsLst>
                    <a:gs pos="0">
                      <a:srgbClr val="14CD68"/>
                    </a:gs>
                    <a:gs pos="100000">
                      <a:srgbClr val="0B6E38"/>
                    </a:gs>
                  </a:gsLst>
                  <a:lin scaled="0"/>
                </a:gradFill>
              </a:rPr>
              <a:t>leading preventable cause </a:t>
            </a:r>
            <a:r>
              <a:rPr lang="en-US" sz="5400" b="1" dirty="0">
                <a:solidFill>
                  <a:srgbClr val="FF0000"/>
                </a:solidFill>
              </a:rPr>
              <a:t>of premature death</a:t>
            </a:r>
            <a:r>
              <a:rPr lang="en-US" sz="5400" b="1" dirty="0">
                <a:gradFill>
                  <a:gsLst>
                    <a:gs pos="0">
                      <a:srgbClr val="7B32B2"/>
                    </a:gs>
                    <a:gs pos="100000">
                      <a:srgbClr val="401A5D"/>
                    </a:gs>
                  </a:gsLst>
                  <a:lin scaled="0"/>
                </a:gradFill>
              </a:rPr>
              <a:t> worldwide.</a:t>
            </a:r>
          </a:p>
          <a:p>
            <a:pPr marL="0" indent="0">
              <a:buNone/>
            </a:pPr>
            <a:endParaRPr lang="en-US" sz="5400" b="1" dirty="0">
              <a:gradFill>
                <a:gsLst>
                  <a:gs pos="0">
                    <a:srgbClr val="7B32B2"/>
                  </a:gs>
                  <a:gs pos="100000">
                    <a:srgbClr val="401A5D"/>
                  </a:gs>
                </a:gsLst>
                <a:lin scaled="0"/>
              </a:gra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4820" y="641350"/>
            <a:ext cx="8221980" cy="5378450"/>
          </a:xfrm>
        </p:spPr>
        <p:txBody>
          <a:bodyPr/>
          <a:lstStyle/>
          <a:p>
            <a:pPr marL="0" indent="0">
              <a:buNone/>
            </a:pPr>
            <a:r>
              <a:rPr lang="en-US" b="1">
                <a:gradFill>
                  <a:gsLst>
                    <a:gs pos="0">
                      <a:srgbClr val="7B32B2"/>
                    </a:gs>
                    <a:gs pos="100000">
                      <a:srgbClr val="401A5D"/>
                    </a:gs>
                  </a:gsLst>
                  <a:lin scaled="0"/>
                </a:gradFill>
                <a:sym typeface="+mn-ea"/>
              </a:rPr>
              <a:t>In </a:t>
            </a:r>
            <a:r>
              <a:rPr lang="en-US" b="1">
                <a:solidFill>
                  <a:srgbClr val="FF0000"/>
                </a:solidFill>
                <a:sym typeface="+mn-ea"/>
              </a:rPr>
              <a:t>urban </a:t>
            </a:r>
            <a:r>
              <a:rPr lang="en-US" b="1">
                <a:gradFill>
                  <a:gsLst>
                    <a:gs pos="0">
                      <a:srgbClr val="7B32B2"/>
                    </a:gs>
                    <a:gs pos="100000">
                      <a:srgbClr val="401A5D"/>
                    </a:gs>
                  </a:gsLst>
                  <a:lin scaled="0"/>
                </a:gradFill>
                <a:sym typeface="+mn-ea"/>
              </a:rPr>
              <a:t>areas, the prevalence of </a:t>
            </a:r>
            <a:r>
              <a:rPr lang="en-US" b="1">
                <a:solidFill>
                  <a:srgbClr val="FF0000"/>
                </a:solidFill>
                <a:sym typeface="+mn-ea"/>
              </a:rPr>
              <a:t>HTN </a:t>
            </a:r>
            <a:r>
              <a:rPr lang="en-US" b="1">
                <a:gradFill>
                  <a:gsLst>
                    <a:gs pos="0">
                      <a:srgbClr val="7B32B2"/>
                    </a:gs>
                    <a:gs pos="100000">
                      <a:srgbClr val="401A5D"/>
                    </a:gs>
                  </a:gsLst>
                  <a:lin scaled="0"/>
                </a:gradFill>
                <a:sym typeface="+mn-ea"/>
              </a:rPr>
              <a:t>was 22.1% </a:t>
            </a:r>
            <a:r>
              <a:rPr lang="en-US" sz="1400" b="1">
                <a:gradFill>
                  <a:gsLst>
                    <a:gs pos="0">
                      <a:srgbClr val="7B32B2"/>
                    </a:gs>
                    <a:gs pos="100000">
                      <a:srgbClr val="401A5D"/>
                    </a:gs>
                  </a:gsLst>
                  <a:lin scaled="0"/>
                </a:gradFill>
                <a:sym typeface="+mn-ea"/>
              </a:rPr>
              <a:t>(95%CI: 19.4 - 24.7)</a:t>
            </a:r>
            <a:r>
              <a:rPr lang="en-US" b="1">
                <a:gradFill>
                  <a:gsLst>
                    <a:gs pos="0">
                      <a:srgbClr val="7B32B2"/>
                    </a:gs>
                    <a:gs pos="100000">
                      <a:srgbClr val="401A5D"/>
                    </a:gs>
                  </a:gsLst>
                  <a:lin scaled="0"/>
                </a:gradFill>
                <a:sym typeface="+mn-ea"/>
              </a:rPr>
              <a:t>. </a:t>
            </a:r>
          </a:p>
          <a:p>
            <a:pPr marL="0" indent="0">
              <a:buNone/>
            </a:pPr>
            <a:r>
              <a:rPr lang="en-US" b="1">
                <a:gradFill>
                  <a:gsLst>
                    <a:gs pos="0">
                      <a:srgbClr val="7B32B2"/>
                    </a:gs>
                    <a:gs pos="100000">
                      <a:srgbClr val="401A5D"/>
                    </a:gs>
                  </a:gsLst>
                  <a:lin scaled="0"/>
                </a:gradFill>
                <a:sym typeface="+mn-ea"/>
              </a:rPr>
              <a:t>Ten studies investigated the prevalence of </a:t>
            </a:r>
            <a:r>
              <a:rPr lang="en-US" b="1">
                <a:solidFill>
                  <a:srgbClr val="FF0000"/>
                </a:solidFill>
                <a:sym typeface="+mn-ea"/>
              </a:rPr>
              <a:t>HTN </a:t>
            </a:r>
            <a:r>
              <a:rPr lang="en-US" b="1">
                <a:gradFill>
                  <a:gsLst>
                    <a:gs pos="0">
                      <a:srgbClr val="7B32B2"/>
                    </a:gs>
                    <a:gs pos="100000">
                      <a:srgbClr val="401A5D"/>
                    </a:gs>
                  </a:gsLst>
                  <a:lin scaled="0"/>
                </a:gradFill>
                <a:sym typeface="+mn-ea"/>
              </a:rPr>
              <a:t>in </a:t>
            </a:r>
            <a:r>
              <a:rPr lang="en-US" b="1">
                <a:solidFill>
                  <a:srgbClr val="FF0000"/>
                </a:solidFill>
                <a:sym typeface="+mn-ea"/>
              </a:rPr>
              <a:t>rural </a:t>
            </a:r>
            <a:r>
              <a:rPr lang="en-US" b="1">
                <a:gradFill>
                  <a:gsLst>
                    <a:gs pos="0">
                      <a:srgbClr val="7B32B2"/>
                    </a:gs>
                    <a:gs pos="100000">
                      <a:srgbClr val="401A5D"/>
                    </a:gs>
                  </a:gsLst>
                  <a:lin scaled="0"/>
                </a:gradFill>
                <a:sym typeface="+mn-ea"/>
              </a:rPr>
              <a:t>areas &amp; according to the random effect model, the prevalence of </a:t>
            </a:r>
            <a:r>
              <a:rPr lang="en-US" b="1">
                <a:solidFill>
                  <a:srgbClr val="FF0000"/>
                </a:solidFill>
                <a:sym typeface="+mn-ea"/>
              </a:rPr>
              <a:t>HTN </a:t>
            </a:r>
            <a:r>
              <a:rPr lang="en-US" b="1">
                <a:gradFill>
                  <a:gsLst>
                    <a:gs pos="0">
                      <a:srgbClr val="7B32B2"/>
                    </a:gs>
                    <a:gs pos="100000">
                      <a:srgbClr val="401A5D"/>
                    </a:gs>
                  </a:gsLst>
                  <a:lin scaled="0"/>
                </a:gradFill>
                <a:sym typeface="+mn-ea"/>
              </a:rPr>
              <a:t>in </a:t>
            </a:r>
            <a:r>
              <a:rPr lang="en-US" b="1">
                <a:solidFill>
                  <a:srgbClr val="FF0000"/>
                </a:solidFill>
                <a:sym typeface="+mn-ea"/>
              </a:rPr>
              <a:t>rural </a:t>
            </a:r>
            <a:r>
              <a:rPr lang="en-US" b="1">
                <a:gradFill>
                  <a:gsLst>
                    <a:gs pos="0">
                      <a:srgbClr val="7B32B2"/>
                    </a:gs>
                    <a:gs pos="100000">
                      <a:srgbClr val="401A5D"/>
                    </a:gs>
                  </a:gsLst>
                  <a:lin scaled="0"/>
                </a:gradFill>
                <a:sym typeface="+mn-ea"/>
              </a:rPr>
              <a:t>areas was </a:t>
            </a:r>
            <a:r>
              <a:rPr lang="en-US" b="1">
                <a:solidFill>
                  <a:srgbClr val="FF0000"/>
                </a:solidFill>
                <a:sym typeface="+mn-ea"/>
              </a:rPr>
              <a:t>18.6%</a:t>
            </a:r>
            <a:r>
              <a:rPr lang="en-US" b="1">
                <a:gradFill>
                  <a:gsLst>
                    <a:gs pos="0">
                      <a:srgbClr val="7B32B2"/>
                    </a:gs>
                    <a:gs pos="100000">
                      <a:srgbClr val="401A5D"/>
                    </a:gs>
                  </a:gsLst>
                  <a:lin scaled="0"/>
                </a:gradFill>
                <a:sym typeface="+mn-ea"/>
              </a:rPr>
              <a:t> </a:t>
            </a:r>
            <a:r>
              <a:rPr lang="en-US" sz="1200" b="1">
                <a:gradFill>
                  <a:gsLst>
                    <a:gs pos="0">
                      <a:srgbClr val="7B32B2"/>
                    </a:gs>
                    <a:gs pos="100000">
                      <a:srgbClr val="401A5D"/>
                    </a:gs>
                  </a:gsLst>
                  <a:lin scaled="0"/>
                </a:gradFill>
                <a:sym typeface="+mn-ea"/>
              </a:rPr>
              <a:t>(95%CI: 13.6 - 23.6)</a:t>
            </a:r>
            <a:r>
              <a:rPr lang="en-US" b="1">
                <a:gradFill>
                  <a:gsLst>
                    <a:gs pos="0">
                      <a:srgbClr val="7B32B2"/>
                    </a:gs>
                    <a:gs pos="100000">
                      <a:srgbClr val="401A5D"/>
                    </a:gs>
                  </a:gsLst>
                  <a:lin scaled="0"/>
                </a:gradFill>
                <a:sym typeface="+mn-ea"/>
              </a:rPr>
              <a:t>. </a:t>
            </a:r>
          </a:p>
          <a:p>
            <a:pPr marL="0" indent="0">
              <a:buNone/>
            </a:pPr>
            <a:endParaRPr lang="en-US" b="1">
              <a:gradFill>
                <a:gsLst>
                  <a:gs pos="0">
                    <a:srgbClr val="7B32B2"/>
                  </a:gs>
                  <a:gs pos="100000">
                    <a:srgbClr val="401A5D"/>
                  </a:gs>
                </a:gsLst>
                <a:lin scaled="0"/>
              </a:gradFill>
              <a:sym typeface="+mn-ea"/>
            </a:endParaRPr>
          </a:p>
          <a:p>
            <a:pPr marL="0" indent="0">
              <a:buNone/>
            </a:pPr>
            <a:r>
              <a:rPr lang="en-US" b="1">
                <a:gradFill>
                  <a:gsLst>
                    <a:gs pos="0">
                      <a:srgbClr val="7B32B2"/>
                    </a:gs>
                    <a:gs pos="100000">
                      <a:srgbClr val="401A5D"/>
                    </a:gs>
                  </a:gsLst>
                  <a:lin scaled="0"/>
                </a:gradFill>
                <a:sym typeface="+mn-ea"/>
              </a:rPr>
              <a:t>Nonsignificant publication bias was found in this review (p value = 0.18). </a:t>
            </a:r>
          </a:p>
          <a:p>
            <a:pPr marL="0" indent="0">
              <a:buNone/>
            </a:pPr>
            <a:endParaRPr lang="en-US" b="1">
              <a:gradFill>
                <a:gsLst>
                  <a:gs pos="0">
                    <a:srgbClr val="7B32B2"/>
                  </a:gs>
                  <a:gs pos="100000">
                    <a:srgbClr val="401A5D"/>
                  </a:gs>
                </a:gsLst>
                <a:lin scaled="0"/>
              </a:gradFill>
              <a:sym typeface="+mn-ea"/>
            </a:endParaRPr>
          </a:p>
          <a:p>
            <a:pPr marL="0" indent="0">
              <a:buNone/>
            </a:pPr>
            <a:r>
              <a:rPr lang="en-US" b="1">
                <a:gradFill>
                  <a:gsLst>
                    <a:gs pos="0">
                      <a:srgbClr val="7B32B2"/>
                    </a:gs>
                    <a:gs pos="100000">
                      <a:srgbClr val="401A5D"/>
                    </a:gs>
                  </a:gsLst>
                  <a:lin scaled="0"/>
                </a:gradFill>
                <a:sym typeface="+mn-ea"/>
              </a:rPr>
              <a:t>In their meta-regression analysis, only mean age and study quality were associated with </a:t>
            </a:r>
            <a:r>
              <a:rPr lang="en-US" b="1">
                <a:solidFill>
                  <a:srgbClr val="FF0000"/>
                </a:solidFill>
                <a:sym typeface="+mn-ea"/>
              </a:rPr>
              <a:t>significant variability</a:t>
            </a:r>
            <a:r>
              <a:rPr lang="en-US" b="1">
                <a:gradFill>
                  <a:gsLst>
                    <a:gs pos="0">
                      <a:srgbClr val="7B32B2"/>
                    </a:gs>
                    <a:gs pos="100000">
                      <a:srgbClr val="401A5D"/>
                    </a:gs>
                  </a:gsLst>
                  <a:lin scaled="0"/>
                </a:gradFill>
                <a:sym typeface="+mn-ea"/>
              </a:rPr>
              <a:t>.</a:t>
            </a:r>
            <a:endParaRPr lang="en-US"/>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74955"/>
            <a:ext cx="8134350" cy="1143000"/>
          </a:xfrm>
        </p:spPr>
        <p:txBody>
          <a:bodyPr/>
          <a:lstStyle/>
          <a:p>
            <a:r>
              <a:rPr lang="en-US" sz="6000" b="1">
                <a:solidFill>
                  <a:srgbClr val="FF0000"/>
                </a:solidFill>
                <a:sym typeface="+mn-ea"/>
              </a:rPr>
              <a:t>Conclusion</a:t>
            </a:r>
          </a:p>
        </p:txBody>
      </p:sp>
      <p:sp>
        <p:nvSpPr>
          <p:cNvPr id="3" name="Content Placeholder 2"/>
          <p:cNvSpPr>
            <a:spLocks noGrp="1"/>
          </p:cNvSpPr>
          <p:nvPr>
            <p:ph sz="quarter" idx="1"/>
          </p:nvPr>
        </p:nvSpPr>
        <p:spPr>
          <a:xfrm>
            <a:off x="233680" y="1417320"/>
            <a:ext cx="8636635" cy="5172075"/>
          </a:xfrm>
        </p:spPr>
        <p:txBody>
          <a:bodyPr>
            <a:noAutofit/>
          </a:bodyPr>
          <a:lstStyle/>
          <a:p>
            <a:pPr marL="0" indent="0">
              <a:buNone/>
            </a:pPr>
            <a:r>
              <a:rPr lang="en-US" sz="4800" b="1">
                <a:solidFill>
                  <a:srgbClr val="FF0000"/>
                </a:solidFill>
                <a:sym typeface="+mn-ea"/>
              </a:rPr>
              <a:t>HTN </a:t>
            </a:r>
            <a:r>
              <a:rPr lang="en-US" sz="4800" b="1">
                <a:gradFill>
                  <a:gsLst>
                    <a:gs pos="0">
                      <a:srgbClr val="7B32B2"/>
                    </a:gs>
                    <a:gs pos="100000">
                      <a:srgbClr val="401A5D"/>
                    </a:gs>
                  </a:gsLst>
                  <a:lin scaled="0"/>
                </a:gradFill>
                <a:sym typeface="+mn-ea"/>
              </a:rPr>
              <a:t>is one of the </a:t>
            </a:r>
            <a:r>
              <a:rPr lang="en-US" sz="4800" b="1">
                <a:solidFill>
                  <a:srgbClr val="FF0000"/>
                </a:solidFill>
                <a:sym typeface="+mn-ea"/>
              </a:rPr>
              <a:t>most common</a:t>
            </a:r>
            <a:r>
              <a:rPr lang="en-US" sz="4800" b="1">
                <a:gradFill>
                  <a:gsLst>
                    <a:gs pos="0">
                      <a:srgbClr val="7B32B2"/>
                    </a:gs>
                    <a:gs pos="100000">
                      <a:srgbClr val="401A5D"/>
                    </a:gs>
                  </a:gsLst>
                  <a:lin scaled="0"/>
                </a:gradFill>
                <a:sym typeface="+mn-ea"/>
              </a:rPr>
              <a:t> health problems in Iran. </a:t>
            </a:r>
          </a:p>
          <a:p>
            <a:pPr marL="0" indent="0">
              <a:buNone/>
            </a:pPr>
            <a:endParaRPr lang="en-US" sz="4800" b="1">
              <a:gradFill>
                <a:gsLst>
                  <a:gs pos="0">
                    <a:srgbClr val="7B32B2"/>
                  </a:gs>
                  <a:gs pos="100000">
                    <a:srgbClr val="401A5D"/>
                  </a:gs>
                </a:gsLst>
                <a:lin scaled="0"/>
              </a:gradFill>
              <a:sym typeface="+mn-ea"/>
            </a:endParaRPr>
          </a:p>
          <a:p>
            <a:pPr marL="0" indent="0">
              <a:buNone/>
            </a:pPr>
            <a:r>
              <a:rPr lang="en-US" sz="4800" b="1">
                <a:gradFill>
                  <a:gsLst>
                    <a:gs pos="0">
                      <a:srgbClr val="7B32B2"/>
                    </a:gs>
                    <a:gs pos="100000">
                      <a:srgbClr val="401A5D"/>
                    </a:gs>
                  </a:gsLst>
                  <a:lin scaled="0"/>
                </a:gradFill>
                <a:sym typeface="+mn-ea"/>
              </a:rPr>
              <a:t>Around </a:t>
            </a:r>
            <a:r>
              <a:rPr lang="en-US" sz="4800" b="1">
                <a:solidFill>
                  <a:srgbClr val="FF0000"/>
                </a:solidFill>
                <a:sym typeface="+mn-ea"/>
              </a:rPr>
              <a:t>1/4 of the adul</a:t>
            </a:r>
            <a:r>
              <a:rPr lang="en-US" sz="4800" b="1">
                <a:gradFill>
                  <a:gsLst>
                    <a:gs pos="0">
                      <a:srgbClr val="7B32B2"/>
                    </a:gs>
                    <a:gs pos="100000">
                      <a:srgbClr val="401A5D"/>
                    </a:gs>
                  </a:gsLst>
                  <a:lin scaled="0"/>
                </a:gradFill>
                <a:sym typeface="+mn-ea"/>
              </a:rPr>
              <a:t>t population is hypertensive &amp; its </a:t>
            </a:r>
            <a:r>
              <a:rPr lang="en-US" sz="4800" b="1">
                <a:solidFill>
                  <a:srgbClr val="FF0000"/>
                </a:solidFill>
                <a:sym typeface="+mn-ea"/>
              </a:rPr>
              <a:t>prevalence increases by aging</a:t>
            </a:r>
            <a:r>
              <a:rPr lang="en-US" sz="4800" b="1">
                <a:gradFill>
                  <a:gsLst>
                    <a:gs pos="0">
                      <a:srgbClr val="7B32B2"/>
                    </a:gs>
                    <a:gs pos="100000">
                      <a:srgbClr val="401A5D"/>
                    </a:gs>
                  </a:gsLst>
                  <a:lin scaled="0"/>
                </a:gradFill>
                <a:sym typeface="+mn-ea"/>
              </a:rPr>
              <a:t>. </a:t>
            </a: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89100" y="0"/>
            <a:ext cx="5753100" cy="6604000"/>
          </a:xfrm>
          <a:prstGeom prst="rect">
            <a:avLst/>
          </a:prstGeom>
          <a:noFill/>
        </p:spPr>
      </p:pic>
      <p:pic>
        <p:nvPicPr>
          <p:cNvPr id="3" name="Picture 2"/>
          <p:cNvPicPr>
            <a:picLocks noChangeAspect="1"/>
          </p:cNvPicPr>
          <p:nvPr/>
        </p:nvPicPr>
        <p:blipFill>
          <a:blip r:embed="rId3"/>
          <a:stretch>
            <a:fillRect/>
          </a:stretch>
        </p:blipFill>
        <p:spPr>
          <a:xfrm>
            <a:off x="7239000" y="228600"/>
            <a:ext cx="1725318" cy="13046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93" y="4486275"/>
            <a:ext cx="2143125" cy="2143125"/>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0000"/>
                </a:solidFill>
              </a:rPr>
              <a:t>After 6 months</a:t>
            </a:r>
            <a:endParaRPr lang="en-US" sz="6600" dirty="0">
              <a:solidFill>
                <a:srgbClr val="FF0000"/>
              </a:solidFill>
            </a:endParaRPr>
          </a:p>
        </p:txBody>
      </p:sp>
      <p:sp>
        <p:nvSpPr>
          <p:cNvPr id="3" name="Content Placeholder 2"/>
          <p:cNvSpPr>
            <a:spLocks noGrp="1"/>
          </p:cNvSpPr>
          <p:nvPr>
            <p:ph sz="quarter" idx="1"/>
          </p:nvPr>
        </p:nvSpPr>
        <p:spPr/>
        <p:txBody>
          <a:bodyPr>
            <a:normAutofit/>
          </a:bodyPr>
          <a:lstStyle/>
          <a:p>
            <a:pPr lvl="0">
              <a:buNone/>
            </a:pPr>
            <a:r>
              <a:rPr lang="en-US" sz="5400" b="1" dirty="0" smtClean="0"/>
              <a:t>Those who watched DVDs of BP managing had a </a:t>
            </a:r>
            <a:r>
              <a:rPr lang="en-US" sz="5400" b="1" dirty="0" smtClean="0">
                <a:solidFill>
                  <a:srgbClr val="FF0000"/>
                </a:solidFill>
              </a:rPr>
              <a:t>significantly greater 6.4 mmHg reduction </a:t>
            </a:r>
            <a:r>
              <a:rPr lang="en-US" sz="5400" b="1" dirty="0" smtClean="0"/>
              <a:t>in systolic BP. </a:t>
            </a:r>
          </a:p>
        </p:txBody>
      </p:sp>
      <p:pic>
        <p:nvPicPr>
          <p:cNvPr id="4" name="Picture 1" descr="I:\Arm NRC!.jpg"/>
          <p:cNvPicPr>
            <a:picLocks noChangeAspect="1" noChangeArrowheads="1"/>
          </p:cNvPicPr>
          <p:nvPr/>
        </p:nvPicPr>
        <p:blipFill>
          <a:blip r:embed="rId2" cstate="print"/>
          <a:srcRect/>
          <a:stretch>
            <a:fillRect/>
          </a:stretch>
        </p:blipFill>
        <p:spPr bwMode="auto">
          <a:xfrm>
            <a:off x="6705600" y="4648200"/>
            <a:ext cx="2176771" cy="2057400"/>
          </a:xfrm>
          <a:prstGeom prst="rect">
            <a:avLst/>
          </a:prstGeom>
          <a:noFill/>
        </p:spPr>
      </p:pic>
      <p:pic>
        <p:nvPicPr>
          <p:cNvPr id="5" name="Picture 3" descr="C:\Users\DR.Getmiri\Pictures\298609_eFAuSiU7.jpg"/>
          <p:cNvPicPr>
            <a:picLocks noChangeAspect="1" noChangeArrowheads="1"/>
          </p:cNvPicPr>
          <p:nvPr/>
        </p:nvPicPr>
        <p:blipFill>
          <a:blip r:embed="rId3" cstate="print"/>
          <a:srcRect/>
          <a:stretch>
            <a:fillRect/>
          </a:stretch>
        </p:blipFill>
        <p:spPr bwMode="auto">
          <a:xfrm>
            <a:off x="304800" y="228600"/>
            <a:ext cx="8534400" cy="6400800"/>
          </a:xfrm>
          <a:prstGeom prst="rect">
            <a:avLst/>
          </a:prstGeom>
          <a:noFill/>
        </p:spPr>
      </p:pic>
      <p:sp>
        <p:nvSpPr>
          <p:cNvPr id="6" name="Rectangle 5"/>
          <p:cNvSpPr/>
          <p:nvPr/>
        </p:nvSpPr>
        <p:spPr>
          <a:xfrm>
            <a:off x="533400" y="4419600"/>
            <a:ext cx="5943599" cy="1107996"/>
          </a:xfrm>
          <a:prstGeom prst="rect">
            <a:avLst/>
          </a:prstGeom>
        </p:spPr>
        <p:txBody>
          <a:bodyPr wrap="square">
            <a:spAutoFit/>
          </a:bodyPr>
          <a:lstStyle/>
          <a:p>
            <a:pPr lvl="0" algn="r">
              <a:spcBef>
                <a:spcPct val="0"/>
              </a:spcBef>
              <a:defRPr/>
            </a:pPr>
            <a:r>
              <a:rPr lang="en-US" sz="6600" b="1" dirty="0">
                <a:solidFill>
                  <a:srgbClr val="FFFF00"/>
                </a:solidFill>
                <a:cs typeface="2  Lotus" pitchFamily="2" charset="-78"/>
              </a:rPr>
              <a:t>از توجه شما متشکرم</a:t>
            </a:r>
          </a:p>
        </p:txBody>
      </p:sp>
      <p:pic>
        <p:nvPicPr>
          <p:cNvPr id="7" name="Picture 6"/>
          <p:cNvPicPr>
            <a:picLocks noChangeAspect="1"/>
          </p:cNvPicPr>
          <p:nvPr/>
        </p:nvPicPr>
        <p:blipFill>
          <a:blip r:embed="rId4"/>
          <a:stretch>
            <a:fillRect/>
          </a:stretch>
        </p:blipFill>
        <p:spPr>
          <a:xfrm>
            <a:off x="7037682" y="291783"/>
            <a:ext cx="1725318" cy="13046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54" y="346075"/>
            <a:ext cx="2143125" cy="21431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1"/>
            <a:ext cx="6172200" cy="5562600"/>
          </a:xfrm>
        </p:spPr>
        <p:txBody>
          <a:bodyPr/>
          <a:lstStyle/>
          <a:p>
            <a:pPr marL="0" indent="0">
              <a:buNone/>
            </a:pPr>
            <a:r>
              <a:rPr lang="en-US" sz="4800" b="1" dirty="0">
                <a:gradFill>
                  <a:gsLst>
                    <a:gs pos="0">
                      <a:srgbClr val="012D86"/>
                    </a:gs>
                    <a:gs pos="100000">
                      <a:srgbClr val="0E2557"/>
                    </a:gs>
                  </a:gsLst>
                  <a:lin scaled="0"/>
                </a:gradFill>
                <a:sym typeface="+mn-ea"/>
              </a:rPr>
              <a:t>She estimated the </a:t>
            </a:r>
            <a:r>
              <a:rPr lang="en-US" sz="4800" b="1" dirty="0">
                <a:solidFill>
                  <a:srgbClr val="FF0000"/>
                </a:solidFill>
                <a:sym typeface="+mn-ea"/>
              </a:rPr>
              <a:t>prevalence</a:t>
            </a:r>
            <a:r>
              <a:rPr lang="en-US" sz="4800" b="1" dirty="0">
                <a:gradFill>
                  <a:gsLst>
                    <a:gs pos="0">
                      <a:srgbClr val="012D86"/>
                    </a:gs>
                    <a:gs pos="100000">
                      <a:srgbClr val="0E2557"/>
                    </a:gs>
                  </a:gsLst>
                  <a:lin scaled="0"/>
                </a:gradFill>
                <a:sym typeface="+mn-ea"/>
              </a:rPr>
              <a:t>, </a:t>
            </a:r>
            <a:r>
              <a:rPr lang="en-US" sz="4800" b="1" dirty="0">
                <a:solidFill>
                  <a:srgbClr val="FF0000"/>
                </a:solidFill>
                <a:sym typeface="+mn-ea"/>
              </a:rPr>
              <a:t>awareness</a:t>
            </a:r>
            <a:r>
              <a:rPr lang="en-US" sz="4800" b="1" dirty="0">
                <a:gradFill>
                  <a:gsLst>
                    <a:gs pos="0">
                      <a:srgbClr val="012D86"/>
                    </a:gs>
                    <a:gs pos="100000">
                      <a:srgbClr val="0E2557"/>
                    </a:gs>
                  </a:gsLst>
                  <a:lin scaled="0"/>
                </a:gradFill>
                <a:sym typeface="+mn-ea"/>
              </a:rPr>
              <a:t>, </a:t>
            </a:r>
            <a:r>
              <a:rPr lang="en-US" sz="4800" b="1" dirty="0">
                <a:solidFill>
                  <a:srgbClr val="FF0000"/>
                </a:solidFill>
                <a:sym typeface="+mn-ea"/>
              </a:rPr>
              <a:t>treatment </a:t>
            </a:r>
            <a:r>
              <a:rPr lang="en-US" sz="4800" b="1" dirty="0">
                <a:gradFill>
                  <a:gsLst>
                    <a:gs pos="0">
                      <a:srgbClr val="012D86"/>
                    </a:gs>
                    <a:gs pos="100000">
                      <a:srgbClr val="0E2557"/>
                    </a:gs>
                  </a:gsLst>
                  <a:lin scaled="0"/>
                </a:gradFill>
                <a:sym typeface="+mn-ea"/>
              </a:rPr>
              <a:t>&amp; </a:t>
            </a:r>
            <a:r>
              <a:rPr lang="en-US" sz="4800" b="1" dirty="0">
                <a:solidFill>
                  <a:srgbClr val="FF0000"/>
                </a:solidFill>
                <a:sym typeface="+mn-ea"/>
              </a:rPr>
              <a:t>control </a:t>
            </a:r>
            <a:r>
              <a:rPr lang="en-US" sz="4800" b="1" dirty="0">
                <a:gradFill>
                  <a:gsLst>
                    <a:gs pos="0">
                      <a:srgbClr val="012D86"/>
                    </a:gs>
                    <a:gs pos="100000">
                      <a:srgbClr val="0E2557"/>
                    </a:gs>
                  </a:gsLst>
                  <a:lin scaled="0"/>
                </a:gradFill>
                <a:sym typeface="+mn-ea"/>
              </a:rPr>
              <a:t>of HTN worldwide in </a:t>
            </a:r>
            <a:r>
              <a:rPr lang="en-US" sz="4800" b="1" dirty="0">
                <a:solidFill>
                  <a:srgbClr val="FF0000"/>
                </a:solidFill>
                <a:sym typeface="+mn-ea"/>
              </a:rPr>
              <a:t>2010 </a:t>
            </a:r>
            <a:r>
              <a:rPr lang="en-US" sz="4800" b="1" dirty="0">
                <a:gradFill>
                  <a:gsLst>
                    <a:gs pos="0">
                      <a:srgbClr val="012D86"/>
                    </a:gs>
                    <a:gs pos="100000">
                      <a:srgbClr val="0E2557"/>
                    </a:gs>
                  </a:gsLst>
                  <a:lin scaled="0"/>
                </a:gradFill>
                <a:sym typeface="+mn-ea"/>
              </a:rPr>
              <a:t>and compared the global burden of HTN in </a:t>
            </a:r>
            <a:r>
              <a:rPr lang="en-US" sz="4800" b="1" dirty="0">
                <a:solidFill>
                  <a:srgbClr val="FF0000"/>
                </a:solidFill>
                <a:sym typeface="+mn-ea"/>
              </a:rPr>
              <a:t>2000 </a:t>
            </a:r>
            <a:r>
              <a:rPr lang="en-US" sz="4800" b="1" dirty="0">
                <a:gradFill>
                  <a:gsLst>
                    <a:gs pos="0">
                      <a:srgbClr val="012D86"/>
                    </a:gs>
                    <a:gs pos="100000">
                      <a:srgbClr val="0E2557"/>
                    </a:gs>
                  </a:gsLst>
                  <a:lin scaled="0"/>
                </a:gradFill>
                <a:sym typeface="+mn-ea"/>
              </a:rPr>
              <a:t>&amp; </a:t>
            </a:r>
            <a:r>
              <a:rPr lang="en-US" sz="4800" b="1" dirty="0">
                <a:solidFill>
                  <a:srgbClr val="FF0000"/>
                </a:solidFill>
                <a:sym typeface="+mn-ea"/>
              </a:rPr>
              <a:t>2010</a:t>
            </a:r>
            <a:r>
              <a:rPr lang="en-US" sz="4800" b="1" dirty="0">
                <a:gradFill>
                  <a:gsLst>
                    <a:gs pos="0">
                      <a:srgbClr val="012D86"/>
                    </a:gs>
                    <a:gs pos="100000">
                      <a:srgbClr val="0E2557"/>
                    </a:gs>
                  </a:gsLst>
                  <a:lin scaled="0"/>
                </a:gradFill>
                <a:sym typeface="+mn-ea"/>
              </a:rPr>
              <a:t>.</a:t>
            </a:r>
            <a:endParaRPr lang="en-US" sz="4800" b="1" dirty="0">
              <a:gradFill>
                <a:gsLst>
                  <a:gs pos="0">
                    <a:srgbClr val="012D86"/>
                  </a:gs>
                  <a:gs pos="100000">
                    <a:srgbClr val="0E2557"/>
                  </a:gs>
                </a:gsLst>
                <a:lin scaled="0"/>
              </a:gradFill>
            </a:endParaRPr>
          </a:p>
          <a:p>
            <a:pPr marL="0" indent="0">
              <a:buNone/>
            </a:pPr>
            <a:endParaRPr lang="en-US" sz="4800" b="1" dirty="0">
              <a:gradFill>
                <a:gsLst>
                  <a:gs pos="0">
                    <a:srgbClr val="012D86"/>
                  </a:gs>
                  <a:gs pos="100000">
                    <a:srgbClr val="0E2557"/>
                  </a:gs>
                </a:gsLst>
                <a:lin scaled="0"/>
              </a:gradFill>
            </a:endParaRPr>
          </a:p>
        </p:txBody>
      </p:sp>
      <p:pic>
        <p:nvPicPr>
          <p:cNvPr id="4" name="Picture 3"/>
          <p:cNvPicPr>
            <a:picLocks noChangeAspect="1"/>
          </p:cNvPicPr>
          <p:nvPr/>
        </p:nvPicPr>
        <p:blipFill>
          <a:blip r:embed="rId2"/>
          <a:stretch>
            <a:fillRect/>
          </a:stretch>
        </p:blipFill>
        <p:spPr>
          <a:xfrm>
            <a:off x="7239000" y="228600"/>
            <a:ext cx="1725318" cy="1304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265" y="4114800"/>
            <a:ext cx="2653053" cy="265305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83</TotalTime>
  <Words>3633</Words>
  <Application>Microsoft Office PowerPoint</Application>
  <PresentationFormat>On-screen Show (4:3)</PresentationFormat>
  <Paragraphs>306</Paragraphs>
  <Slides>83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2  Lotus</vt:lpstr>
      <vt:lpstr>Calibri</vt:lpstr>
      <vt:lpstr>Franklin Gothic Book</vt:lpstr>
      <vt:lpstr>Perpetua</vt:lpstr>
      <vt:lpstr>Tahoma</vt:lpstr>
      <vt:lpstr>Times New Roman</vt:lpstr>
      <vt:lpstr>Wingdings 2</vt:lpstr>
      <vt:lpstr>Equity</vt:lpstr>
      <vt:lpstr>In The Name of God</vt:lpstr>
      <vt:lpstr>Disease Burden </vt:lpstr>
      <vt:lpstr>Disease Burden </vt:lpstr>
      <vt:lpstr>PowerPoint Presentation</vt:lpstr>
      <vt:lpstr>Disease burden equal to </vt:lpstr>
      <vt:lpstr>HTN 2020: CONFRONTING TOMORROW'S PROBLEM TODAY Christopher M Reid, Amanda G Thrift Clinical and Experimental Pharmacology and Physiology</vt:lpstr>
      <vt:lpstr>PowerPoint Presentation</vt:lpstr>
      <vt:lpstr>Global Burden of Hypertension Analysis of Population-based Studies from 89 Countries 2015 Journal of Hypertension Mills, Katherine T.; Bundy, Joshua D.; Kelly, Tanika N.; Reed, Jennifer E.; Kearney, Patricia M.; Reynolds, Kristi; Chen, Jing; He, Jiang</vt:lpstr>
      <vt:lpstr>PowerPoint Presentation</vt:lpstr>
      <vt:lpstr>PowerPoint Presentation</vt:lpstr>
      <vt:lpstr>PowerPoint Presentation</vt:lpstr>
      <vt:lpstr>PowerPoint Presentation</vt:lpstr>
      <vt:lpstr>PowerPoint Presentation</vt:lpstr>
      <vt:lpstr>Global Burden of HTN The Lancet Volume 365, Issue 9455, 15 January 2005, Pages 217-223</vt:lpstr>
      <vt:lpstr>Published literature from 1980, to 2002 was evaluated </vt:lpstr>
      <vt:lpstr>PowerPoint Presentation</vt:lpstr>
      <vt:lpstr>PowerPoint Presentation</vt:lpstr>
      <vt:lpstr>JAMA January 10, 2017 Global Burden of HTN &amp; Systolic Blood Pressure of at Least 110 to 115 mm Hg, 1990-2015 Mohammad H. Forouzanfar, PhD1; Patrick Liu, BS1; Gregory A. Roth, MD1; et al</vt:lpstr>
      <vt:lpstr>PowerPoint Presentation</vt:lpstr>
      <vt:lpstr>PowerPoint Presentation</vt:lpstr>
      <vt:lpstr>PowerPoint Presentation</vt:lpstr>
      <vt:lpstr>PowerPoint Presentation</vt:lpstr>
      <vt:lpstr>In 2015</vt:lpstr>
      <vt:lpstr>Conclusions</vt:lpstr>
      <vt:lpstr>PowerPoint Presentation</vt:lpstr>
      <vt:lpstr>HTN</vt:lpstr>
      <vt:lpstr>HTN</vt:lpstr>
      <vt:lpstr>PowerPoint Presentation</vt:lpstr>
      <vt:lpstr>PowerPoint Presentation</vt:lpstr>
      <vt:lpstr>LVH is common in HTN</vt:lpstr>
      <vt:lpstr>PowerPoint Presentation</vt:lpstr>
      <vt:lpstr>HTN</vt:lpstr>
      <vt:lpstr>HTN</vt:lpstr>
      <vt:lpstr>HTN is a risk factor for CKD and ESRD</vt:lpstr>
      <vt:lpstr>PowerPoint Presentation</vt:lpstr>
      <vt:lpstr>Rate of HTN in people aged 20 years and older in world regions</vt:lpstr>
      <vt:lpstr>PowerPoint Presentation</vt:lpstr>
      <vt:lpstr>Worldwide prevalence of HTN: a systematic review</vt:lpstr>
      <vt:lpstr>Results</vt:lpstr>
      <vt:lpstr>PowerPoint Presentation</vt:lpstr>
      <vt:lpstr>PowerPoint Presentation</vt:lpstr>
      <vt:lpstr>PowerPoint Presentation</vt:lpstr>
      <vt:lpstr>PowerPoint Presentation</vt:lpstr>
      <vt:lpstr>Costs for HTN  in Latin America in 2007</vt:lpstr>
      <vt:lpstr>PowerPoint Presentation</vt:lpstr>
      <vt:lpstr>Burden of Hypertensive Heart Disease in Iran during 1990-2017: Findings from the Global Burden of Disease study 2017 Negar Omidi </vt:lpstr>
      <vt:lpstr>PowerPoint Presentation</vt:lpstr>
      <vt:lpstr>PowerPoint Presentation</vt:lpstr>
      <vt:lpstr>Burden attributable to 16 leading risk factors in Iran</vt:lpstr>
      <vt:lpstr>The prevalence of HTN in different age groups (95% CI): 1996- 2005</vt:lpstr>
      <vt:lpstr>Haghdoost et al:</vt:lpstr>
      <vt:lpstr>Prevalence of HTN in the local studies classified by province</vt:lpstr>
      <vt:lpstr>The 2nd National survey:</vt:lpstr>
      <vt:lpstr>Impact of Age ,Sex in HTN prevalence</vt:lpstr>
      <vt:lpstr>Impact of Social factors: </vt:lpstr>
      <vt:lpstr>Impact of HDI (Human Development Index)</vt:lpstr>
      <vt:lpstr>HTN prevalence in different provinces:</vt:lpstr>
      <vt:lpstr>Treatment</vt:lpstr>
      <vt:lpstr>Uncontrolled HTN</vt:lpstr>
      <vt:lpstr>statistics of HTN in 2006 survey</vt:lpstr>
      <vt:lpstr>A comparative risk assessment of burden of disease and injury attributable to 67 risk factors and risk factor clusters in 21 regions, 1990–2010: a systematic analysis for the Global Burden of Disease Study 2010</vt:lpstr>
      <vt:lpstr>مطالعه دکتر ملکزاده و همکاران</vt:lpstr>
      <vt:lpstr>PowerPoint Presentation</vt:lpstr>
      <vt:lpstr>PowerPoint Presentation</vt:lpstr>
      <vt:lpstr>PowerPoint Presentation</vt:lpstr>
      <vt:lpstr>شیوع فشار خون در ایران از اکثر کشورهای همسایه و خاورمیانه پایین‌تر است</vt:lpstr>
      <vt:lpstr>شیوع فشار خون زنان ایرانی از برخی کشورهای منطقه بالاتر است</vt:lpstr>
      <vt:lpstr>PowerPoint Presentation</vt:lpstr>
      <vt:lpstr>PowerPoint Presentation</vt:lpstr>
      <vt:lpstr>شيوع فشار خون در ساير کشورهاي جهان</vt:lpstr>
      <vt:lpstr>PowerPoint Presentation</vt:lpstr>
      <vt:lpstr>PowerPoint Presentation</vt:lpstr>
      <vt:lpstr>PowerPoint Presentation</vt:lpstr>
      <vt:lpstr>PowerPoint Presentation</vt:lpstr>
      <vt:lpstr>دکتر مجيد عزتي، پژوهشگر اول اين مطالعه در دانشکده بهداشت امپريال کالج لندن:</vt:lpstr>
      <vt:lpstr>PowerPoint Presentation</vt:lpstr>
      <vt:lpstr>PowerPoint Presentation</vt:lpstr>
      <vt:lpstr>PowerPoint Presentation</vt:lpstr>
      <vt:lpstr>Results</vt:lpstr>
      <vt:lpstr>PowerPoint Presentation</vt:lpstr>
      <vt:lpstr>Conclusion</vt:lpstr>
      <vt:lpstr>PowerPoint Presentation</vt:lpstr>
      <vt:lpstr>After 6 months</vt:lpstr>
    </vt:vector>
  </TitlesOfParts>
  <Company>IHC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ma.getmiri</dc:creator>
  <cp:lastModifiedBy>Amir Gat</cp:lastModifiedBy>
  <cp:revision>534</cp:revision>
  <dcterms:created xsi:type="dcterms:W3CDTF">2015-09-13T06:34:00Z</dcterms:created>
  <dcterms:modified xsi:type="dcterms:W3CDTF">2023-05-17T19:10:48Z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11D97DF2970248108A395B2C5547F1FF</vt:lpwstr>
  </property>
  <property fmtid="{D5CDD505-2E9C-101B-9397-08002B2CF9AE}" pid="3" name="KSOProductBuildVer">
    <vt:lpwstr>1033-11.2.0.11537</vt:lpwstr>
  </property>
</Properties>
</file>